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0"/>
  </p:notesMasterIdLst>
  <p:sldIdLst>
    <p:sldId id="256" r:id="rId2"/>
    <p:sldId id="257" r:id="rId3"/>
    <p:sldId id="258" r:id="rId4"/>
    <p:sldId id="262" r:id="rId5"/>
    <p:sldId id="259" r:id="rId6"/>
    <p:sldId id="260" r:id="rId7"/>
    <p:sldId id="263" r:id="rId8"/>
    <p:sldId id="265" r:id="rId9"/>
    <p:sldId id="261" r:id="rId10"/>
    <p:sldId id="266" r:id="rId11"/>
    <p:sldId id="267" r:id="rId12"/>
    <p:sldId id="268" r:id="rId13"/>
    <p:sldId id="270" r:id="rId14"/>
    <p:sldId id="269" r:id="rId15"/>
    <p:sldId id="271" r:id="rId16"/>
    <p:sldId id="272" r:id="rId17"/>
    <p:sldId id="274" r:id="rId18"/>
    <p:sldId id="276" r:id="rId19"/>
    <p:sldId id="290" r:id="rId20"/>
    <p:sldId id="275" r:id="rId21"/>
    <p:sldId id="273" r:id="rId22"/>
    <p:sldId id="279" r:id="rId23"/>
    <p:sldId id="293" r:id="rId24"/>
    <p:sldId id="294" r:id="rId25"/>
    <p:sldId id="295" r:id="rId26"/>
    <p:sldId id="280" r:id="rId27"/>
    <p:sldId id="296" r:id="rId28"/>
    <p:sldId id="281" r:id="rId29"/>
    <p:sldId id="297" r:id="rId30"/>
    <p:sldId id="282" r:id="rId31"/>
    <p:sldId id="287" r:id="rId32"/>
    <p:sldId id="277" r:id="rId33"/>
    <p:sldId id="283" r:id="rId34"/>
    <p:sldId id="284" r:id="rId35"/>
    <p:sldId id="285" r:id="rId36"/>
    <p:sldId id="286" r:id="rId37"/>
    <p:sldId id="288" r:id="rId38"/>
    <p:sldId id="289" r:id="rId3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25" d="100"/>
          <a:sy n="125" d="100"/>
        </p:scale>
        <p:origin x="438" y="-4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C94722-2D35-4015-9062-277030A87E67}" type="datetimeFigureOut">
              <a:rPr lang="zh-CN" altLang="en-US" smtClean="0"/>
              <a:t>2024/10/17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760C08-2B5C-474C-A721-41C192E1189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64037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760C08-2B5C-474C-A721-41C192E1189F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26646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760C08-2B5C-474C-A721-41C192E1189F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35382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760C08-2B5C-474C-A721-41C192E1189F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1523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760C08-2B5C-474C-A721-41C192E1189F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19284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760C08-2B5C-474C-A721-41C192E1189F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26783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760C08-2B5C-474C-A721-41C192E1189F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6645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760C08-2B5C-474C-A721-41C192E1189F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86675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142F2A-79EE-32AC-4DCA-697E4B4DB8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B785B89-62CF-3C37-1BD8-81963C386D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8EF947D-CCA0-22B7-B33C-CD68CC2B81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4AA6D-54D3-4B15-9C4A-11BC19D5D2F8}" type="datetime1">
              <a:rPr lang="zh-CN" altLang="en-US" smtClean="0"/>
              <a:t>2024/10/17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C6DD7B3-EEF8-E5CE-55DD-F45919BAC7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5098195-90B5-5080-4BD7-0D07CD2E1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207D43-4057-4519-9499-3F64C75647D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86008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E99FEB-D6A4-A900-02AD-2EFB9CF721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DA376DE-A78D-BF9A-A4A4-736FAC675A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1ED14C6-A8F8-BF56-DD02-DC8AD06DFD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B766F-0A1F-4100-A207-C5075F2BDCA8}" type="datetime1">
              <a:rPr lang="zh-CN" altLang="en-US" smtClean="0"/>
              <a:t>2024/10/17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4212B16-CEF3-279E-A0C4-38320A8FFE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AD498F3-D6A5-2156-9AAE-3965B7C7A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207D43-4057-4519-9499-3F64C75647D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53950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2DCA17B9-E9FF-F33C-1764-1A48D05F4EB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8C790CE-CDAA-014C-C735-C74051AFD0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A9857D5-312C-6C20-3636-708B4CE26D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1F777-870F-4504-8BB5-50E67B69CDE1}" type="datetime1">
              <a:rPr lang="zh-CN" altLang="en-US" smtClean="0"/>
              <a:t>2024/10/17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0319109-A119-9976-A36C-A2B5C31243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491FAC0-202B-179F-417C-9CDD255AA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207D43-4057-4519-9499-3F64C75647D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85305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9714DBC-91BF-0718-136C-88B95BE040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97F9BBC-AFD4-B9A4-803C-C834CBD109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FBB3FEC-A30B-7FEF-60F4-119EF78C49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8CCCC8-1809-42BB-8337-CBF38E2FF7EC}" type="datetime1">
              <a:rPr lang="zh-CN" altLang="en-US" smtClean="0"/>
              <a:t>2024/10/17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540B772-29D4-2FAC-FC27-70360593AA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D7D1D5C-7C75-E997-0715-64586DF3D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207D43-4057-4519-9499-3F64C75647D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03801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5AC39F-46DB-0C4C-DAD5-93ED57F1F6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2663CC5-1834-9CE7-E080-4016163280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9622080-3CFC-8F3A-6F86-2093984F15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27BEC-6E2A-4723-89A6-07AD438FE5DF}" type="datetime1">
              <a:rPr lang="zh-CN" altLang="en-US" smtClean="0"/>
              <a:t>2024/10/17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23E2419-A32A-82D2-B1FD-9ED97A846E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06DCC36-9C7D-E94D-889F-9ABE325E08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207D43-4057-4519-9499-3F64C75647D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05310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70AF3A-FAC1-B871-03CE-AF1AAE7CF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77F2E08-0A19-E533-9507-B4558C8A8C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6363916-B2E3-25C9-3B7E-C8365DE43A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7E0F683-419E-B10E-CEF4-4639850678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7822C-CD58-4198-A184-2CCFFF409059}" type="datetime1">
              <a:rPr lang="zh-CN" altLang="en-US" smtClean="0"/>
              <a:t>2024/10/17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73C1B2F-0AC6-0826-E670-77BFAA421A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9E18372-23D6-1852-CB2E-C173FD55D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207D43-4057-4519-9499-3F64C75647D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37814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5D3A99-8DF1-DB08-69B5-7BC21C616F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D81DE58-BC20-4BB4-003F-138E0D52DD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A5AA1F4-5C44-F687-96CB-5D5A2DBC03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4F40978E-0876-476B-5840-582656F225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AC8A172B-8F8E-3B71-11F0-D154C9DBE2A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9661F475-4760-A590-E14A-BF4097001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EB4B1F-3706-453E-A0AC-B422997C70C1}" type="datetime1">
              <a:rPr lang="zh-CN" altLang="en-US" smtClean="0"/>
              <a:t>2024/10/17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88F3B9B3-17E3-FB8A-3EF0-395E794327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EC00FC91-9C08-2D06-79F0-6BD9AAEFA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207D43-4057-4519-9499-3F64C75647D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93761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EDF5637-C9F8-7BC6-0FDE-ED148F965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39CA3CF-5F2F-16E6-5CD9-CCBBD7402F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81124-6AF9-4605-BE75-03560B1F4EFD}" type="datetime1">
              <a:rPr lang="zh-CN" altLang="en-US" smtClean="0"/>
              <a:t>2024/10/17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BA86BFE-8106-4A74-C656-18D53362E1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6B4D924-7C09-C96B-A8E2-003BE0A89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207D43-4057-4519-9499-3F64C75647D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66759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82C6E1B-F74D-32EA-A8E0-96B16FF14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9A96E-9ABA-48D3-8E7E-9E601281FF8F}" type="datetime1">
              <a:rPr lang="zh-CN" altLang="en-US" smtClean="0"/>
              <a:t>2024/10/17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1314B99-65EA-1B01-F277-AF5966B396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CADBB63-591E-1E53-F18B-103FA71C1C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207D43-4057-4519-9499-3F64C75647D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54517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2F68ED4-A606-92A5-B652-4EFB189342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A65B0D6-6DC4-B312-688B-ECC5D5D177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D45C7DD-8AED-81DD-C9AC-2E391EFEC3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A92234E-169B-57F2-5F79-7003D5E8A3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A1DAC-A255-4132-BB0F-68A53FDA27F8}" type="datetime1">
              <a:rPr lang="zh-CN" altLang="en-US" smtClean="0"/>
              <a:t>2024/10/17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5C5CD4F-1844-4736-E6E3-0D23FC64A7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65B2AC6-296A-6626-6000-349024B17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207D43-4057-4519-9499-3F64C75647D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89379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5903CFE-B7AB-899A-CDD0-9D0F90059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5C00CEAA-2C51-5DAF-323A-9B57F705018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332F0E8-AB9C-40AF-7813-F51208A367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FE679BE-3A27-96CC-D8F0-1B024825EF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216AE-41FB-42C8-B2E3-6E31FA2F8067}" type="datetime1">
              <a:rPr lang="zh-CN" altLang="en-US" smtClean="0"/>
              <a:t>2024/10/17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EF4DD49-AC2F-DEE0-6240-11D534E4B2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CEB8C00-4C67-1261-A2EE-3599B5348A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207D43-4057-4519-9499-3F64C75647D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86358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471F3F59-CA1E-C2C4-97B7-8A6E6C07C4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BEF151E-9B9F-A9AB-D43C-85E3D2108C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E67E5C3-DF71-676C-6AA6-BFBEDFD9E9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06AAC22-D77F-4A25-ACAD-92F4B93D0F34}" type="datetime1">
              <a:rPr lang="zh-CN" altLang="en-US" smtClean="0"/>
              <a:t>2024/10/17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E010F57-2B8B-DCD3-32A9-0E66520E28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C04E1C4-F99A-59F6-A61F-D39D7360B9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E207D43-4057-4519-9499-3F64C75647D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72232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1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youtube.com/watch?v=6i57udsPKms&amp;t=40s" TargetMode="Externa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5" Type="http://schemas.openxmlformats.org/officeDocument/2006/relationships/image" Target="../media/image4.gif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6.png"/><Relationship Id="rId4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abubujs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5.jpg"/><Relationship Id="rId4" Type="http://schemas.openxmlformats.org/officeDocument/2006/relationships/image" Target="../media/image4.gi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chaos.gatech.edu/eaav6019/files/2D-3V-Model/index.html" TargetMode="Externa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11C1B1-150C-7F40-85B3-4CA6A1258D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709504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Quantifying the Complexity of Cardiac System Simulation by analyzing APD sequence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2C3CAD6-12BB-FB5C-F259-54B340756C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89179"/>
            <a:ext cx="9144000" cy="1655762"/>
          </a:xfrm>
        </p:spPr>
        <p:txBody>
          <a:bodyPr/>
          <a:lstStyle/>
          <a:p>
            <a:r>
              <a:rPr lang="en-US" altLang="zh-CN" dirty="0"/>
              <a:t>Xiaodong (Will) AN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2482746-FA4F-15A0-E9B8-3C86953D21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8598" y="0"/>
            <a:ext cx="9154803" cy="1495634"/>
          </a:xfrm>
          <a:prstGeom prst="rect">
            <a:avLst/>
          </a:prstGeom>
        </p:spPr>
      </p:pic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F7134D8-C8FB-BFA9-FEDF-EF18267A6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207D43-4057-4519-9499-3F64C75647DB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3149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DFED66-5563-8BBC-1937-8FB010EC9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Method</a:t>
            </a:r>
            <a:r>
              <a:rPr lang="en-US" altLang="zh-CN" dirty="0"/>
              <a:t> – 3V SIM Model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448CADC-8E6C-1ACF-E9E8-DCF59C8C85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58837"/>
            <a:ext cx="8261178" cy="485580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D223873-326E-A8B9-F1E3-656CA64658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9237" y="2182349"/>
            <a:ext cx="3648759" cy="382862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8C55E6B-5CB4-D2F3-7F63-79E4600D80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5666" y="6364840"/>
            <a:ext cx="4020111" cy="476316"/>
          </a:xfrm>
          <a:prstGeom prst="rect">
            <a:avLst/>
          </a:prstGeom>
        </p:spPr>
      </p:pic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90013178-6C30-E3FF-D785-FBB726C004B2}"/>
              </a:ext>
            </a:extLst>
          </p:cNvPr>
          <p:cNvCxnSpPr/>
          <p:nvPr/>
        </p:nvCxnSpPr>
        <p:spPr>
          <a:xfrm>
            <a:off x="5524901" y="2637322"/>
            <a:ext cx="250257" cy="32725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A6F5DFD3-A7F7-0DE1-A278-2DFC5C92BCF3}"/>
              </a:ext>
            </a:extLst>
          </p:cNvPr>
          <p:cNvCxnSpPr/>
          <p:nvPr/>
        </p:nvCxnSpPr>
        <p:spPr>
          <a:xfrm>
            <a:off x="5563401" y="3140241"/>
            <a:ext cx="250257" cy="32725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B46F403A-609D-8BAA-384C-AA702D32FC35}"/>
              </a:ext>
            </a:extLst>
          </p:cNvPr>
          <p:cNvCxnSpPr/>
          <p:nvPr/>
        </p:nvCxnSpPr>
        <p:spPr>
          <a:xfrm>
            <a:off x="4600875" y="3149866"/>
            <a:ext cx="250257" cy="32725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43CEC75-A9D4-A5A2-30FD-3D276CC82E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207D43-4057-4519-9499-3F64C75647DB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5070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41F397-804E-0762-BE79-B5ECE44FD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Method</a:t>
            </a:r>
            <a:r>
              <a:rPr lang="en-US" altLang="zh-CN" dirty="0"/>
              <a:t> – 3V SIM Model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CA7812F-279B-F6B3-CD54-E4072BA45C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Qualitatively, I (Na+) = v / </a:t>
            </a:r>
            <a:r>
              <a:rPr lang="en-US" altLang="zh-CN" dirty="0" err="1"/>
              <a:t>tau_d</a:t>
            </a:r>
            <a:r>
              <a:rPr lang="en-US" altLang="zh-CN" dirty="0"/>
              <a:t>.</a:t>
            </a:r>
          </a:p>
          <a:p>
            <a:endParaRPr lang="en-US" altLang="zh-CN" dirty="0"/>
          </a:p>
          <a:p>
            <a:r>
              <a:rPr lang="en-US" altLang="zh-CN" dirty="0"/>
              <a:t>So, we can regard </a:t>
            </a:r>
            <a:r>
              <a:rPr lang="en-US" altLang="zh-CN" dirty="0" err="1"/>
              <a:t>tau_d</a:t>
            </a:r>
            <a:r>
              <a:rPr lang="en-US" altLang="zh-CN" dirty="0"/>
              <a:t> as the resistance of the sodium current</a:t>
            </a:r>
          </a:p>
          <a:p>
            <a:r>
              <a:rPr lang="en-US" altLang="zh-CN" dirty="0"/>
              <a:t>In later section, I discussed the different complexity by changing </a:t>
            </a:r>
            <a:r>
              <a:rPr lang="en-US" altLang="zh-CN" dirty="0" err="1"/>
              <a:t>tau_d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128EF62-3DCD-7902-0CEE-B3F4CD0273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3033" y="2319690"/>
            <a:ext cx="7662368" cy="46273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2E2D73D-ADD8-4B75-FED9-5D65F36531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6547" y="3837910"/>
            <a:ext cx="4132166" cy="2915514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639A970-0A02-FB9A-1270-B5B9D06214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207D43-4057-4519-9499-3F64C75647DB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74037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ACDEEE-0FDD-50D1-C426-1F5E16A2A4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Method</a:t>
            </a:r>
            <a:r>
              <a:rPr lang="en-US" altLang="zh-CN" dirty="0"/>
              <a:t> – LE (full phase space)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900796A-F4B6-1625-C4A3-05288525B9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619632"/>
          </a:xfrm>
        </p:spPr>
        <p:txBody>
          <a:bodyPr/>
          <a:lstStyle/>
          <a:p>
            <a:r>
              <a:rPr lang="en-US" altLang="zh-CN" dirty="0"/>
              <a:t>We can input the </a:t>
            </a:r>
            <a:r>
              <a:rPr lang="en-US" altLang="zh-CN" dirty="0">
                <a:solidFill>
                  <a:srgbClr val="FF0000"/>
                </a:solidFill>
              </a:rPr>
              <a:t>full phase space (all variables) </a:t>
            </a:r>
            <a:r>
              <a:rPr lang="en-US" altLang="zh-CN" dirty="0"/>
              <a:t>into Algo, and get LE.</a:t>
            </a:r>
          </a:p>
          <a:p>
            <a:endParaRPr lang="zh-CN" altLang="en-US" dirty="0"/>
          </a:p>
        </p:txBody>
      </p:sp>
      <p:grpSp>
        <p:nvGrpSpPr>
          <p:cNvPr id="70" name="组合 69">
            <a:extLst>
              <a:ext uri="{FF2B5EF4-FFF2-40B4-BE49-F238E27FC236}">
                <a16:creationId xmlns:a16="http://schemas.microsoft.com/office/drawing/2014/main" id="{3F1A161B-6891-8DB2-445D-253774141933}"/>
              </a:ext>
            </a:extLst>
          </p:cNvPr>
          <p:cNvGrpSpPr/>
          <p:nvPr/>
        </p:nvGrpSpPr>
        <p:grpSpPr>
          <a:xfrm>
            <a:off x="2873169" y="3093770"/>
            <a:ext cx="1468085" cy="2933835"/>
            <a:chOff x="3226127" y="2792149"/>
            <a:chExt cx="1468085" cy="2933835"/>
          </a:xfrm>
        </p:grpSpPr>
        <p:pic>
          <p:nvPicPr>
            <p:cNvPr id="59" name="图片 58">
              <a:extLst>
                <a:ext uri="{FF2B5EF4-FFF2-40B4-BE49-F238E27FC236}">
                  <a16:creationId xmlns:a16="http://schemas.microsoft.com/office/drawing/2014/main" id="{6DBBDC9C-B599-C02B-DD3B-769812E20EA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56001" y="2792149"/>
              <a:ext cx="1238211" cy="946026"/>
            </a:xfrm>
            <a:prstGeom prst="rect">
              <a:avLst/>
            </a:prstGeom>
          </p:spPr>
        </p:pic>
        <p:pic>
          <p:nvPicPr>
            <p:cNvPr id="60" name="图片 59">
              <a:extLst>
                <a:ext uri="{FF2B5EF4-FFF2-40B4-BE49-F238E27FC236}">
                  <a16:creationId xmlns:a16="http://schemas.microsoft.com/office/drawing/2014/main" id="{FF89E215-EAD6-AEFF-EFF9-05922DD92F0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80610" y="3814022"/>
              <a:ext cx="1193785" cy="893376"/>
            </a:xfrm>
            <a:prstGeom prst="rect">
              <a:avLst/>
            </a:prstGeom>
          </p:spPr>
        </p:pic>
        <p:pic>
          <p:nvPicPr>
            <p:cNvPr id="61" name="图片 60">
              <a:extLst>
                <a:ext uri="{FF2B5EF4-FFF2-40B4-BE49-F238E27FC236}">
                  <a16:creationId xmlns:a16="http://schemas.microsoft.com/office/drawing/2014/main" id="{6D4B59B5-7EC3-2CBF-CE31-ED6438E9FCF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34580" y="4785370"/>
              <a:ext cx="1237222" cy="940614"/>
            </a:xfrm>
            <a:prstGeom prst="rect">
              <a:avLst/>
            </a:prstGeom>
          </p:spPr>
        </p:pic>
        <p:sp>
          <p:nvSpPr>
            <p:cNvPr id="62" name="文本框 61">
              <a:extLst>
                <a:ext uri="{FF2B5EF4-FFF2-40B4-BE49-F238E27FC236}">
                  <a16:creationId xmlns:a16="http://schemas.microsoft.com/office/drawing/2014/main" id="{47109EE2-F876-C74F-7DF4-BF19ACF38520}"/>
                </a:ext>
              </a:extLst>
            </p:cNvPr>
            <p:cNvSpPr txBox="1"/>
            <p:nvPr/>
          </p:nvSpPr>
          <p:spPr>
            <a:xfrm>
              <a:off x="3237024" y="3064442"/>
              <a:ext cx="3193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FF0000"/>
                  </a:solidFill>
                </a:rPr>
                <a:t>u</a:t>
              </a:r>
              <a:endParaRPr lang="zh-CN" alt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63" name="文本框 62">
              <a:extLst>
                <a:ext uri="{FF2B5EF4-FFF2-40B4-BE49-F238E27FC236}">
                  <a16:creationId xmlns:a16="http://schemas.microsoft.com/office/drawing/2014/main" id="{C87C3B5E-1472-F545-6A82-6911E79A82EB}"/>
                </a:ext>
              </a:extLst>
            </p:cNvPr>
            <p:cNvSpPr txBox="1"/>
            <p:nvPr/>
          </p:nvSpPr>
          <p:spPr>
            <a:xfrm>
              <a:off x="3226127" y="3974266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FF0000"/>
                  </a:solidFill>
                </a:rPr>
                <a:t>v</a:t>
              </a:r>
              <a:endParaRPr lang="zh-CN" alt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64" name="文本框 63">
              <a:extLst>
                <a:ext uri="{FF2B5EF4-FFF2-40B4-BE49-F238E27FC236}">
                  <a16:creationId xmlns:a16="http://schemas.microsoft.com/office/drawing/2014/main" id="{D685694B-F8D0-3B99-3896-2E8A0D56BAEF}"/>
                </a:ext>
              </a:extLst>
            </p:cNvPr>
            <p:cNvSpPr txBox="1"/>
            <p:nvPr/>
          </p:nvSpPr>
          <p:spPr>
            <a:xfrm>
              <a:off x="3227669" y="5009760"/>
              <a:ext cx="3593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FF0000"/>
                  </a:solidFill>
                </a:rPr>
                <a:t>w</a:t>
              </a:r>
              <a:endParaRPr lang="zh-CN" altLang="en-US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69" name="组合 68">
            <a:extLst>
              <a:ext uri="{FF2B5EF4-FFF2-40B4-BE49-F238E27FC236}">
                <a16:creationId xmlns:a16="http://schemas.microsoft.com/office/drawing/2014/main" id="{6D6EA9F1-8C7D-1F6F-FCE1-9416C0FF1BA3}"/>
              </a:ext>
            </a:extLst>
          </p:cNvPr>
          <p:cNvGrpSpPr/>
          <p:nvPr/>
        </p:nvGrpSpPr>
        <p:grpSpPr>
          <a:xfrm rot="16200000">
            <a:off x="968566" y="2193730"/>
            <a:ext cx="3723324" cy="4513016"/>
            <a:chOff x="749073" y="3220319"/>
            <a:chExt cx="4585745" cy="5348788"/>
          </a:xfrm>
        </p:grpSpPr>
        <p:pic>
          <p:nvPicPr>
            <p:cNvPr id="65" name="图片 64" descr="图片包含 食物, 照片, 桌子, 蓝色&#10;&#10;描述已自动生成">
              <a:extLst>
                <a:ext uri="{FF2B5EF4-FFF2-40B4-BE49-F238E27FC236}">
                  <a16:creationId xmlns:a16="http://schemas.microsoft.com/office/drawing/2014/main" id="{1F4AA51E-6D2B-AF49-133D-D1449A694AA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25963" y="3220319"/>
              <a:ext cx="1308855" cy="1342273"/>
            </a:xfrm>
            <a:prstGeom prst="rect">
              <a:avLst/>
            </a:prstGeom>
          </p:spPr>
        </p:pic>
        <p:pic>
          <p:nvPicPr>
            <p:cNvPr id="66" name="图片 65" descr="图片包含 游戏机, 动物, 食物, 珊瑚&#10;&#10;描述已自动生成">
              <a:extLst>
                <a:ext uri="{FF2B5EF4-FFF2-40B4-BE49-F238E27FC236}">
                  <a16:creationId xmlns:a16="http://schemas.microsoft.com/office/drawing/2014/main" id="{BA2A92CA-158F-9850-F904-9F98B58165D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9073" y="3272365"/>
              <a:ext cx="1347843" cy="1314425"/>
            </a:xfrm>
            <a:prstGeom prst="rect">
              <a:avLst/>
            </a:prstGeom>
          </p:spPr>
        </p:pic>
        <p:pic>
          <p:nvPicPr>
            <p:cNvPr id="67" name="图片 66" descr="卡通人物&#10;&#10;中度可信度描述已自动生成">
              <a:extLst>
                <a:ext uri="{FF2B5EF4-FFF2-40B4-BE49-F238E27FC236}">
                  <a16:creationId xmlns:a16="http://schemas.microsoft.com/office/drawing/2014/main" id="{3E0E2BD9-A5E2-4CDE-4151-BDBC408236E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93088" y="3228673"/>
              <a:ext cx="1336703" cy="1325564"/>
            </a:xfrm>
            <a:prstGeom prst="rect">
              <a:avLst/>
            </a:prstGeom>
          </p:spPr>
        </p:pic>
        <p:cxnSp>
          <p:nvCxnSpPr>
            <p:cNvPr id="68" name="直接箭头连接符 67">
              <a:extLst>
                <a:ext uri="{FF2B5EF4-FFF2-40B4-BE49-F238E27FC236}">
                  <a16:creationId xmlns:a16="http://schemas.microsoft.com/office/drawing/2014/main" id="{08E42A57-90E6-8684-34AB-7B997D0873F4}"/>
                </a:ext>
              </a:extLst>
            </p:cNvPr>
            <p:cNvCxnSpPr>
              <a:cxnSpLocks/>
            </p:cNvCxnSpPr>
            <p:nvPr/>
          </p:nvCxnSpPr>
          <p:spPr>
            <a:xfrm>
              <a:off x="3027181" y="4875194"/>
              <a:ext cx="0" cy="836522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箭头连接符 70">
              <a:extLst>
                <a:ext uri="{FF2B5EF4-FFF2-40B4-BE49-F238E27FC236}">
                  <a16:creationId xmlns:a16="http://schemas.microsoft.com/office/drawing/2014/main" id="{F473CC76-A7FD-2397-DC80-113D2184E526}"/>
                </a:ext>
              </a:extLst>
            </p:cNvPr>
            <p:cNvCxnSpPr>
              <a:cxnSpLocks/>
            </p:cNvCxnSpPr>
            <p:nvPr/>
          </p:nvCxnSpPr>
          <p:spPr>
            <a:xfrm>
              <a:off x="2986622" y="7732585"/>
              <a:ext cx="0" cy="836522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2" name="文本框 71">
            <a:extLst>
              <a:ext uri="{FF2B5EF4-FFF2-40B4-BE49-F238E27FC236}">
                <a16:creationId xmlns:a16="http://schemas.microsoft.com/office/drawing/2014/main" id="{9BF72909-D9CE-39D5-950D-B635F5AA52FD}"/>
              </a:ext>
            </a:extLst>
          </p:cNvPr>
          <p:cNvSpPr txBox="1"/>
          <p:nvPr/>
        </p:nvSpPr>
        <p:spPr>
          <a:xfrm>
            <a:off x="5048415" y="4224325"/>
            <a:ext cx="33826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Quantify Methods (LE)</a:t>
            </a:r>
            <a:endParaRPr lang="zh-CN" altLang="en-US" sz="2400" b="1" dirty="0"/>
          </a:p>
        </p:txBody>
      </p:sp>
      <p:cxnSp>
        <p:nvCxnSpPr>
          <p:cNvPr id="73" name="直接箭头连接符 72">
            <a:extLst>
              <a:ext uri="{FF2B5EF4-FFF2-40B4-BE49-F238E27FC236}">
                <a16:creationId xmlns:a16="http://schemas.microsoft.com/office/drawing/2014/main" id="{0D7AF3C4-57D8-3978-41F1-D44D208004E2}"/>
              </a:ext>
            </a:extLst>
          </p:cNvPr>
          <p:cNvCxnSpPr>
            <a:cxnSpLocks/>
          </p:cNvCxnSpPr>
          <p:nvPr/>
        </p:nvCxnSpPr>
        <p:spPr>
          <a:xfrm>
            <a:off x="8266614" y="4495156"/>
            <a:ext cx="78913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文本框 76">
            <a:extLst>
              <a:ext uri="{FF2B5EF4-FFF2-40B4-BE49-F238E27FC236}">
                <a16:creationId xmlns:a16="http://schemas.microsoft.com/office/drawing/2014/main" id="{80E86C10-7BF6-877C-DB83-57AA40174F3E}"/>
              </a:ext>
            </a:extLst>
          </p:cNvPr>
          <p:cNvSpPr txBox="1"/>
          <p:nvPr/>
        </p:nvSpPr>
        <p:spPr>
          <a:xfrm>
            <a:off x="10716312" y="5619844"/>
            <a:ext cx="501853" cy="4077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0.3</a:t>
            </a:r>
            <a:endParaRPr lang="zh-CN" altLang="en-US" sz="2400" b="1" dirty="0"/>
          </a:p>
        </p:txBody>
      </p:sp>
      <p:sp>
        <p:nvSpPr>
          <p:cNvPr id="78" name="文本框 77">
            <a:extLst>
              <a:ext uri="{FF2B5EF4-FFF2-40B4-BE49-F238E27FC236}">
                <a16:creationId xmlns:a16="http://schemas.microsoft.com/office/drawing/2014/main" id="{0548142A-753D-30CF-D94D-EFB33F4C4F2F}"/>
              </a:ext>
            </a:extLst>
          </p:cNvPr>
          <p:cNvSpPr txBox="1"/>
          <p:nvPr/>
        </p:nvSpPr>
        <p:spPr>
          <a:xfrm>
            <a:off x="9928743" y="2152803"/>
            <a:ext cx="2113939" cy="4077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Complexity (LE)</a:t>
            </a:r>
            <a:endParaRPr lang="zh-CN" altLang="en-US" sz="2400" b="1" dirty="0"/>
          </a:p>
        </p:txBody>
      </p:sp>
      <p:sp>
        <p:nvSpPr>
          <p:cNvPr id="79" name="文本框 78">
            <a:extLst>
              <a:ext uri="{FF2B5EF4-FFF2-40B4-BE49-F238E27FC236}">
                <a16:creationId xmlns:a16="http://schemas.microsoft.com/office/drawing/2014/main" id="{7ED79F43-E4BF-C5A3-F1D7-61FB70FEDEFD}"/>
              </a:ext>
            </a:extLst>
          </p:cNvPr>
          <p:cNvSpPr txBox="1"/>
          <p:nvPr/>
        </p:nvSpPr>
        <p:spPr>
          <a:xfrm>
            <a:off x="10666968" y="4235182"/>
            <a:ext cx="637488" cy="4077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0.15</a:t>
            </a:r>
            <a:endParaRPr lang="zh-CN" altLang="en-US" sz="2400" b="1" dirty="0"/>
          </a:p>
        </p:txBody>
      </p:sp>
      <p:sp>
        <p:nvSpPr>
          <p:cNvPr id="80" name="文本框 79">
            <a:extLst>
              <a:ext uri="{FF2B5EF4-FFF2-40B4-BE49-F238E27FC236}">
                <a16:creationId xmlns:a16="http://schemas.microsoft.com/office/drawing/2014/main" id="{19316218-8399-7DB4-936A-D3396B7C92D5}"/>
              </a:ext>
            </a:extLst>
          </p:cNvPr>
          <p:cNvSpPr txBox="1"/>
          <p:nvPr/>
        </p:nvSpPr>
        <p:spPr>
          <a:xfrm>
            <a:off x="10666968" y="2916047"/>
            <a:ext cx="637488" cy="4077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0.01</a:t>
            </a:r>
            <a:endParaRPr lang="zh-CN" altLang="en-US" sz="2400" b="1" dirty="0"/>
          </a:p>
        </p:txBody>
      </p:sp>
      <p:pic>
        <p:nvPicPr>
          <p:cNvPr id="83" name="图片 82" descr="图片包含 食物, 照片, 桌子, 蓝色&#10;&#10;描述已自动生成">
            <a:extLst>
              <a:ext uri="{FF2B5EF4-FFF2-40B4-BE49-F238E27FC236}">
                <a16:creationId xmlns:a16="http://schemas.microsoft.com/office/drawing/2014/main" id="{150595D5-806E-3C04-5E60-6ADA4370F0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9352206" y="2586040"/>
            <a:ext cx="1062704" cy="1132537"/>
          </a:xfrm>
          <a:prstGeom prst="rect">
            <a:avLst/>
          </a:prstGeom>
        </p:spPr>
      </p:pic>
      <p:pic>
        <p:nvPicPr>
          <p:cNvPr id="84" name="图片 83" descr="图片包含 游戏机, 动物, 食物, 珊瑚&#10;&#10;描述已自动生成">
            <a:extLst>
              <a:ext uri="{FF2B5EF4-FFF2-40B4-BE49-F238E27FC236}">
                <a16:creationId xmlns:a16="http://schemas.microsoft.com/office/drawing/2014/main" id="{3AEB27ED-E7B1-BACE-4919-F409993C4D4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9368544" y="5242580"/>
            <a:ext cx="1094360" cy="1109040"/>
          </a:xfrm>
          <a:prstGeom prst="rect">
            <a:avLst/>
          </a:prstGeom>
        </p:spPr>
      </p:pic>
      <p:pic>
        <p:nvPicPr>
          <p:cNvPr id="85" name="图片 84" descr="卡通人物&#10;&#10;中度可信度描述已自动生成">
            <a:extLst>
              <a:ext uri="{FF2B5EF4-FFF2-40B4-BE49-F238E27FC236}">
                <a16:creationId xmlns:a16="http://schemas.microsoft.com/office/drawing/2014/main" id="{748A0B94-D969-5B4C-19B8-0B2E45F0318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9340900" y="3907571"/>
            <a:ext cx="1085315" cy="1118439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4F512E0-264E-3D45-D6E9-0B52E0507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207D43-4057-4519-9499-3F64C75647DB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73727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ACDEEE-0FDD-50D1-C426-1F5E16A2A4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Method</a:t>
            </a:r>
            <a:r>
              <a:rPr lang="en-US" altLang="zh-CN" dirty="0"/>
              <a:t> – LE (APD)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900796A-F4B6-1625-C4A3-05288525B9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9070"/>
            <a:ext cx="10515600" cy="1338161"/>
          </a:xfrm>
        </p:spPr>
        <p:txBody>
          <a:bodyPr>
            <a:normAutofit/>
          </a:bodyPr>
          <a:lstStyle/>
          <a:p>
            <a:r>
              <a:rPr lang="en-US" altLang="zh-CN" dirty="0"/>
              <a:t>We can also input the </a:t>
            </a:r>
            <a:r>
              <a:rPr lang="en-US" altLang="zh-CN" dirty="0">
                <a:solidFill>
                  <a:srgbClr val="FF0000"/>
                </a:solidFill>
              </a:rPr>
              <a:t>APD </a:t>
            </a:r>
            <a:r>
              <a:rPr lang="en-US" altLang="zh-CN" dirty="0"/>
              <a:t>into Algo, and get LE.</a:t>
            </a:r>
          </a:p>
          <a:p>
            <a:r>
              <a:rPr lang="en-US" altLang="zh-CN" dirty="0"/>
              <a:t>With less data needed, but nonlinear property retained.</a:t>
            </a:r>
          </a:p>
          <a:p>
            <a:endParaRPr lang="zh-CN" altLang="en-US" dirty="0"/>
          </a:p>
        </p:txBody>
      </p:sp>
      <p:grpSp>
        <p:nvGrpSpPr>
          <p:cNvPr id="69" name="组合 68">
            <a:extLst>
              <a:ext uri="{FF2B5EF4-FFF2-40B4-BE49-F238E27FC236}">
                <a16:creationId xmlns:a16="http://schemas.microsoft.com/office/drawing/2014/main" id="{6D6EA9F1-8C7D-1F6F-FCE1-9416C0FF1BA3}"/>
              </a:ext>
            </a:extLst>
          </p:cNvPr>
          <p:cNvGrpSpPr/>
          <p:nvPr/>
        </p:nvGrpSpPr>
        <p:grpSpPr>
          <a:xfrm rot="16200000">
            <a:off x="2085018" y="867043"/>
            <a:ext cx="3723324" cy="7231150"/>
            <a:chOff x="749073" y="3220319"/>
            <a:chExt cx="4585745" cy="8570299"/>
          </a:xfrm>
        </p:grpSpPr>
        <p:pic>
          <p:nvPicPr>
            <p:cNvPr id="65" name="图片 64" descr="图片包含 食物, 照片, 桌子, 蓝色&#10;&#10;描述已自动生成">
              <a:extLst>
                <a:ext uri="{FF2B5EF4-FFF2-40B4-BE49-F238E27FC236}">
                  <a16:creationId xmlns:a16="http://schemas.microsoft.com/office/drawing/2014/main" id="{1F4AA51E-6D2B-AF49-133D-D1449A694AA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25963" y="3220319"/>
              <a:ext cx="1308855" cy="1342273"/>
            </a:xfrm>
            <a:prstGeom prst="rect">
              <a:avLst/>
            </a:prstGeom>
          </p:spPr>
        </p:pic>
        <p:pic>
          <p:nvPicPr>
            <p:cNvPr id="66" name="图片 65" descr="图片包含 游戏机, 动物, 食物, 珊瑚&#10;&#10;描述已自动生成">
              <a:extLst>
                <a:ext uri="{FF2B5EF4-FFF2-40B4-BE49-F238E27FC236}">
                  <a16:creationId xmlns:a16="http://schemas.microsoft.com/office/drawing/2014/main" id="{BA2A92CA-158F-9850-F904-9F98B58165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9073" y="3272365"/>
              <a:ext cx="1347843" cy="1314425"/>
            </a:xfrm>
            <a:prstGeom prst="rect">
              <a:avLst/>
            </a:prstGeom>
          </p:spPr>
        </p:pic>
        <p:pic>
          <p:nvPicPr>
            <p:cNvPr id="67" name="图片 66" descr="卡通人物&#10;&#10;中度可信度描述已自动生成">
              <a:extLst>
                <a:ext uri="{FF2B5EF4-FFF2-40B4-BE49-F238E27FC236}">
                  <a16:creationId xmlns:a16="http://schemas.microsoft.com/office/drawing/2014/main" id="{3E0E2BD9-A5E2-4CDE-4151-BDBC408236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93088" y="3228673"/>
              <a:ext cx="1336703" cy="1325564"/>
            </a:xfrm>
            <a:prstGeom prst="rect">
              <a:avLst/>
            </a:prstGeom>
          </p:spPr>
        </p:pic>
        <p:cxnSp>
          <p:nvCxnSpPr>
            <p:cNvPr id="68" name="直接箭头连接符 67">
              <a:extLst>
                <a:ext uri="{FF2B5EF4-FFF2-40B4-BE49-F238E27FC236}">
                  <a16:creationId xmlns:a16="http://schemas.microsoft.com/office/drawing/2014/main" id="{08E42A57-90E6-8684-34AB-7B997D0873F4}"/>
                </a:ext>
              </a:extLst>
            </p:cNvPr>
            <p:cNvCxnSpPr>
              <a:cxnSpLocks/>
            </p:cNvCxnSpPr>
            <p:nvPr/>
          </p:nvCxnSpPr>
          <p:spPr>
            <a:xfrm>
              <a:off x="3050068" y="4692669"/>
              <a:ext cx="0" cy="836522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箭头连接符 70">
              <a:extLst>
                <a:ext uri="{FF2B5EF4-FFF2-40B4-BE49-F238E27FC236}">
                  <a16:creationId xmlns:a16="http://schemas.microsoft.com/office/drawing/2014/main" id="{F473CC76-A7FD-2397-DC80-113D2184E526}"/>
                </a:ext>
              </a:extLst>
            </p:cNvPr>
            <p:cNvCxnSpPr>
              <a:cxnSpLocks/>
              <a:endCxn id="8" idx="1"/>
            </p:cNvCxnSpPr>
            <p:nvPr/>
          </p:nvCxnSpPr>
          <p:spPr>
            <a:xfrm rot="5400000">
              <a:off x="1254521" y="6770723"/>
              <a:ext cx="675104" cy="616852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箭头连接符 10">
              <a:extLst>
                <a:ext uri="{FF2B5EF4-FFF2-40B4-BE49-F238E27FC236}">
                  <a16:creationId xmlns:a16="http://schemas.microsoft.com/office/drawing/2014/main" id="{B593BCFF-23C9-FC98-A845-984276DBBDCB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672520" y="10981691"/>
              <a:ext cx="525422" cy="1092432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2" name="文本框 71">
            <a:extLst>
              <a:ext uri="{FF2B5EF4-FFF2-40B4-BE49-F238E27FC236}">
                <a16:creationId xmlns:a16="http://schemas.microsoft.com/office/drawing/2014/main" id="{9BF72909-D9CE-39D5-950D-B635F5AA52FD}"/>
              </a:ext>
            </a:extLst>
          </p:cNvPr>
          <p:cNvSpPr txBox="1"/>
          <p:nvPr/>
        </p:nvSpPr>
        <p:spPr>
          <a:xfrm>
            <a:off x="5735881" y="4235182"/>
            <a:ext cx="25875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Quantify Methods</a:t>
            </a:r>
            <a:endParaRPr lang="zh-CN" altLang="en-US" sz="2400" b="1" dirty="0"/>
          </a:p>
        </p:txBody>
      </p:sp>
      <p:cxnSp>
        <p:nvCxnSpPr>
          <p:cNvPr id="73" name="直接箭头连接符 72">
            <a:extLst>
              <a:ext uri="{FF2B5EF4-FFF2-40B4-BE49-F238E27FC236}">
                <a16:creationId xmlns:a16="http://schemas.microsoft.com/office/drawing/2014/main" id="{0D7AF3C4-57D8-3978-41F1-D44D208004E2}"/>
              </a:ext>
            </a:extLst>
          </p:cNvPr>
          <p:cNvCxnSpPr>
            <a:cxnSpLocks/>
          </p:cNvCxnSpPr>
          <p:nvPr/>
        </p:nvCxnSpPr>
        <p:spPr>
          <a:xfrm>
            <a:off x="8528159" y="4466790"/>
            <a:ext cx="78913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文本框 76">
            <a:extLst>
              <a:ext uri="{FF2B5EF4-FFF2-40B4-BE49-F238E27FC236}">
                <a16:creationId xmlns:a16="http://schemas.microsoft.com/office/drawing/2014/main" id="{80E86C10-7BF6-877C-DB83-57AA40174F3E}"/>
              </a:ext>
            </a:extLst>
          </p:cNvPr>
          <p:cNvSpPr txBox="1"/>
          <p:nvPr/>
        </p:nvSpPr>
        <p:spPr>
          <a:xfrm>
            <a:off x="10716312" y="5619844"/>
            <a:ext cx="501853" cy="4077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0.3</a:t>
            </a:r>
            <a:endParaRPr lang="zh-CN" altLang="en-US" sz="2400" b="1" dirty="0"/>
          </a:p>
        </p:txBody>
      </p:sp>
      <p:sp>
        <p:nvSpPr>
          <p:cNvPr id="78" name="文本框 77">
            <a:extLst>
              <a:ext uri="{FF2B5EF4-FFF2-40B4-BE49-F238E27FC236}">
                <a16:creationId xmlns:a16="http://schemas.microsoft.com/office/drawing/2014/main" id="{0548142A-753D-30CF-D94D-EFB33F4C4F2F}"/>
              </a:ext>
            </a:extLst>
          </p:cNvPr>
          <p:cNvSpPr txBox="1"/>
          <p:nvPr/>
        </p:nvSpPr>
        <p:spPr>
          <a:xfrm>
            <a:off x="9928743" y="2152803"/>
            <a:ext cx="2113939" cy="4077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Complexity (LE)</a:t>
            </a:r>
            <a:endParaRPr lang="zh-CN" altLang="en-US" sz="2400" b="1" dirty="0"/>
          </a:p>
        </p:txBody>
      </p:sp>
      <p:sp>
        <p:nvSpPr>
          <p:cNvPr id="79" name="文本框 78">
            <a:extLst>
              <a:ext uri="{FF2B5EF4-FFF2-40B4-BE49-F238E27FC236}">
                <a16:creationId xmlns:a16="http://schemas.microsoft.com/office/drawing/2014/main" id="{7ED79F43-E4BF-C5A3-F1D7-61FB70FEDEFD}"/>
              </a:ext>
            </a:extLst>
          </p:cNvPr>
          <p:cNvSpPr txBox="1"/>
          <p:nvPr/>
        </p:nvSpPr>
        <p:spPr>
          <a:xfrm>
            <a:off x="10666968" y="4235182"/>
            <a:ext cx="637488" cy="4077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0.15</a:t>
            </a:r>
            <a:endParaRPr lang="zh-CN" altLang="en-US" sz="2400" b="1" dirty="0"/>
          </a:p>
        </p:txBody>
      </p:sp>
      <p:sp>
        <p:nvSpPr>
          <p:cNvPr id="80" name="文本框 79">
            <a:extLst>
              <a:ext uri="{FF2B5EF4-FFF2-40B4-BE49-F238E27FC236}">
                <a16:creationId xmlns:a16="http://schemas.microsoft.com/office/drawing/2014/main" id="{19316218-8399-7DB4-936A-D3396B7C92D5}"/>
              </a:ext>
            </a:extLst>
          </p:cNvPr>
          <p:cNvSpPr txBox="1"/>
          <p:nvPr/>
        </p:nvSpPr>
        <p:spPr>
          <a:xfrm>
            <a:off x="10666968" y="2916047"/>
            <a:ext cx="637488" cy="4077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0.01</a:t>
            </a:r>
            <a:endParaRPr lang="zh-CN" altLang="en-US" sz="2400" b="1" dirty="0"/>
          </a:p>
        </p:txBody>
      </p:sp>
      <p:pic>
        <p:nvPicPr>
          <p:cNvPr id="83" name="图片 82" descr="图片包含 食物, 照片, 桌子, 蓝色&#10;&#10;描述已自动生成">
            <a:extLst>
              <a:ext uri="{FF2B5EF4-FFF2-40B4-BE49-F238E27FC236}">
                <a16:creationId xmlns:a16="http://schemas.microsoft.com/office/drawing/2014/main" id="{150595D5-806E-3C04-5E60-6ADA4370F0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9352206" y="2586040"/>
            <a:ext cx="1062704" cy="1132537"/>
          </a:xfrm>
          <a:prstGeom prst="rect">
            <a:avLst/>
          </a:prstGeom>
        </p:spPr>
      </p:pic>
      <p:pic>
        <p:nvPicPr>
          <p:cNvPr id="84" name="图片 83" descr="图片包含 游戏机, 动物, 食物, 珊瑚&#10;&#10;描述已自动生成">
            <a:extLst>
              <a:ext uri="{FF2B5EF4-FFF2-40B4-BE49-F238E27FC236}">
                <a16:creationId xmlns:a16="http://schemas.microsoft.com/office/drawing/2014/main" id="{3AEB27ED-E7B1-BACE-4919-F409993C4D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9368544" y="5242580"/>
            <a:ext cx="1094360" cy="1109040"/>
          </a:xfrm>
          <a:prstGeom prst="rect">
            <a:avLst/>
          </a:prstGeom>
        </p:spPr>
      </p:pic>
      <p:pic>
        <p:nvPicPr>
          <p:cNvPr id="85" name="图片 84" descr="卡通人物&#10;&#10;中度可信度描述已自动生成">
            <a:extLst>
              <a:ext uri="{FF2B5EF4-FFF2-40B4-BE49-F238E27FC236}">
                <a16:creationId xmlns:a16="http://schemas.microsoft.com/office/drawing/2014/main" id="{748A0B94-D969-5B4C-19B8-0B2E45F031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9340900" y="3907571"/>
            <a:ext cx="1085315" cy="1118439"/>
          </a:xfrm>
          <a:prstGeom prst="rect">
            <a:avLst/>
          </a:prstGeom>
        </p:spPr>
      </p:pic>
      <p:pic>
        <p:nvPicPr>
          <p:cNvPr id="5" name="图片 4" descr="图表&#10;&#10;描述已自动生成">
            <a:extLst>
              <a:ext uri="{FF2B5EF4-FFF2-40B4-BE49-F238E27FC236}">
                <a16:creationId xmlns:a16="http://schemas.microsoft.com/office/drawing/2014/main" id="{917AE77A-47B0-5368-7385-A19C24EE7A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076"/>
          <a:stretch/>
        </p:blipFill>
        <p:spPr>
          <a:xfrm>
            <a:off x="2355467" y="3756752"/>
            <a:ext cx="1893403" cy="1476807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5E232BA1-768C-D392-17EC-B6D85ED614C8}"/>
              </a:ext>
            </a:extLst>
          </p:cNvPr>
          <p:cNvSpPr txBox="1"/>
          <p:nvPr/>
        </p:nvSpPr>
        <p:spPr>
          <a:xfrm>
            <a:off x="2972590" y="3129079"/>
            <a:ext cx="6591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f(u):</a:t>
            </a:r>
          </a:p>
          <a:p>
            <a:r>
              <a:rPr lang="en-US" altLang="zh-CN" b="1" dirty="0">
                <a:solidFill>
                  <a:srgbClr val="FF0000"/>
                </a:solidFill>
              </a:rPr>
              <a:t>APD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3792E63-D6FC-C6AD-6033-E8047F16678E}"/>
              </a:ext>
            </a:extLst>
          </p:cNvPr>
          <p:cNvSpPr txBox="1"/>
          <p:nvPr/>
        </p:nvSpPr>
        <p:spPr>
          <a:xfrm>
            <a:off x="3871783" y="5679408"/>
            <a:ext cx="34444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Phase space reconstruct</a:t>
            </a:r>
            <a:endParaRPr lang="zh-CN" altLang="en-US" sz="2400" b="1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23411A0-5C6B-AA22-4E2E-DE08221FB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207D43-4057-4519-9499-3F64C75647DB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6077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F3BE38B-E51A-58C1-9E66-DFCA3493B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Method</a:t>
            </a:r>
            <a:r>
              <a:rPr lang="en-US" altLang="zh-CN" dirty="0"/>
              <a:t> – Taken’s Theorem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909665D-4F8A-2A33-F955-1AF7B7F6EB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Limited observations of state variables can retain the Lyapunov exponent by proper lag-embedding.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C03BA97-31AA-1338-38BC-8DF6A1F082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2432" y="2802919"/>
            <a:ext cx="8278380" cy="269595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4C24ABC-74FA-06CA-BCA4-B1F9B06C10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9263" y="5499613"/>
            <a:ext cx="6951191" cy="1358387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D216F7F-9AC8-8F95-0192-C0E7600CF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207D43-4057-4519-9499-3F64C75647DB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38571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ED49FC-8BF5-BFB2-6A93-6A021232C2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Method</a:t>
            </a:r>
            <a:r>
              <a:rPr lang="en-US" altLang="zh-CN" dirty="0"/>
              <a:t> – Taken’s Theorem</a:t>
            </a:r>
            <a:endParaRPr lang="zh-CN" altLang="en-US" dirty="0"/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B806979B-0F80-7652-4A4E-C1D0E8C0AB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776297" y="2217270"/>
            <a:ext cx="6053294" cy="3636938"/>
          </a:xfr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935DCB5-0F20-3F6D-4F3D-D15B13A71A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014" y="1796524"/>
            <a:ext cx="5080178" cy="4057684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8902FEED-20F2-1A72-A7C8-2DC33FAFC787}"/>
              </a:ext>
            </a:extLst>
          </p:cNvPr>
          <p:cNvSpPr txBox="1"/>
          <p:nvPr/>
        </p:nvSpPr>
        <p:spPr>
          <a:xfrm>
            <a:off x="2923674" y="5934670"/>
            <a:ext cx="609760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hlinkClick r:id="rId5"/>
              </a:rPr>
              <a:t>https://www.youtube.com/watch?v=6i57udsPKms&amp;t=40s</a:t>
            </a:r>
            <a:endParaRPr lang="en-US" altLang="zh-CN" dirty="0"/>
          </a:p>
          <a:p>
            <a:r>
              <a:rPr lang="en-US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Sugihara, George, et al. "Detecting causality in complex ecosystems." </a:t>
            </a:r>
            <a:r>
              <a:rPr lang="en-US" altLang="zh-CN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science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338.6106 (2012): 496-500.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B42822F-6A91-C66F-247C-84D9F24C6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207D43-4057-4519-9499-3F64C75647DB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82675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4D28A5-593D-1DCF-4344-CC645ADA36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Method</a:t>
            </a:r>
            <a:r>
              <a:rPr lang="en-US" altLang="zh-CN" dirty="0"/>
              <a:t> – Taken’s Theorem (lagging </a:t>
            </a:r>
            <a:r>
              <a:rPr lang="en-US" altLang="zh-CN" dirty="0">
                <a:solidFill>
                  <a:srgbClr val="FF0000"/>
                </a:solidFill>
              </a:rPr>
              <a:t>τ</a:t>
            </a:r>
            <a:r>
              <a:rPr lang="en-US" altLang="zh-CN" dirty="0"/>
              <a:t>)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0290D7E-DB61-5228-8558-3961AE36AC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To get the proper embedding, we decide lagging </a:t>
            </a:r>
            <a:r>
              <a:rPr lang="en-US" altLang="zh-CN" dirty="0">
                <a:solidFill>
                  <a:srgbClr val="FF0000"/>
                </a:solidFill>
              </a:rPr>
              <a:t>τ</a:t>
            </a:r>
            <a:r>
              <a:rPr lang="en-US" altLang="zh-CN" dirty="0"/>
              <a:t> first and then dimension </a:t>
            </a:r>
            <a:r>
              <a:rPr lang="en-US" altLang="zh-CN" dirty="0">
                <a:solidFill>
                  <a:srgbClr val="FF0000"/>
                </a:solidFill>
              </a:rPr>
              <a:t>m</a:t>
            </a:r>
            <a:r>
              <a:rPr lang="en-US" altLang="zh-CN" dirty="0"/>
              <a:t>.</a:t>
            </a:r>
          </a:p>
          <a:p>
            <a:endParaRPr lang="en-US" altLang="zh-CN" dirty="0"/>
          </a:p>
          <a:p>
            <a:r>
              <a:rPr lang="en-US" altLang="zh-CN" dirty="0"/>
              <a:t>Embeddings with the </a:t>
            </a:r>
            <a:r>
              <a:rPr lang="en-US" altLang="zh-CN" dirty="0">
                <a:solidFill>
                  <a:srgbClr val="FF0000"/>
                </a:solidFill>
              </a:rPr>
              <a:t>same m but different τ </a:t>
            </a:r>
            <a:r>
              <a:rPr lang="en-US" altLang="zh-CN" dirty="0"/>
              <a:t>are equivalent in the mathematical sense for </a:t>
            </a:r>
            <a:r>
              <a:rPr lang="en-US" altLang="zh-CN" dirty="0">
                <a:solidFill>
                  <a:srgbClr val="FF0000"/>
                </a:solidFill>
              </a:rPr>
              <a:t>noise-free data </a:t>
            </a:r>
            <a:r>
              <a:rPr lang="en-US" altLang="zh-CN" dirty="0"/>
              <a:t>[15]. Therefore, for the purposes of this research, where simulations are conducted without the influence of noise, a simple choice of τ = 1 is sufficient.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E3C9DB5-1590-602B-C263-3E0A45FDB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207D43-4057-4519-9499-3F64C75647DB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12586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4D28A5-593D-1DCF-4344-CC645ADA36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Method</a:t>
            </a:r>
            <a:r>
              <a:rPr lang="en-US" altLang="zh-CN" dirty="0"/>
              <a:t> – FNN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0290D7E-DB61-5228-8558-3961AE36AC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For embedded dimension m, there are methods including </a:t>
            </a:r>
            <a:r>
              <a:rPr lang="en-US" altLang="zh-CN" dirty="0">
                <a:solidFill>
                  <a:srgbClr val="FF0000"/>
                </a:solidFill>
              </a:rPr>
              <a:t>False Nearest Neighbor (FNN) method </a:t>
            </a:r>
            <a:r>
              <a:rPr lang="en-US" altLang="zh-CN" dirty="0"/>
              <a:t>[21].</a:t>
            </a:r>
          </a:p>
          <a:p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4C7B968-F6B9-9844-2C00-3C288B0B98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010" y="3695315"/>
            <a:ext cx="3821228" cy="3052124"/>
          </a:xfrm>
          <a:prstGeom prst="rect">
            <a:avLst/>
          </a:prstGeom>
        </p:spPr>
      </p:pic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3300505D-59E5-2BB5-A40B-D6BBC94F5BDF}"/>
              </a:ext>
            </a:extLst>
          </p:cNvPr>
          <p:cNvCxnSpPr>
            <a:cxnSpLocks/>
          </p:cNvCxnSpPr>
          <p:nvPr/>
        </p:nvCxnSpPr>
        <p:spPr>
          <a:xfrm>
            <a:off x="1867301" y="3695315"/>
            <a:ext cx="250257" cy="137719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5061FD80-34D1-3FFB-AEB4-A8F81AF8496F}"/>
              </a:ext>
            </a:extLst>
          </p:cNvPr>
          <p:cNvSpPr txBox="1"/>
          <p:nvPr/>
        </p:nvSpPr>
        <p:spPr>
          <a:xfrm>
            <a:off x="737011" y="2993097"/>
            <a:ext cx="37002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Unwanted “</a:t>
            </a:r>
            <a:r>
              <a:rPr lang="en-US" altLang="zh-CN" dirty="0">
                <a:solidFill>
                  <a:srgbClr val="FF0000"/>
                </a:solidFill>
              </a:rPr>
              <a:t>crossing</a:t>
            </a:r>
            <a:r>
              <a:rPr lang="en-US" altLang="zh-CN" dirty="0"/>
              <a:t>” in 2d projection, or a pair of </a:t>
            </a:r>
            <a:r>
              <a:rPr lang="en-US" altLang="zh-CN" dirty="0">
                <a:solidFill>
                  <a:srgbClr val="FF0000"/>
                </a:solidFill>
              </a:rPr>
              <a:t>false neighbors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384CDCD1-C1AB-1A53-BEDD-834449715E9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588" t="5296" r="1638"/>
          <a:stretch/>
        </p:blipFill>
        <p:spPr>
          <a:xfrm>
            <a:off x="6920564" y="2223524"/>
            <a:ext cx="4052236" cy="4005985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0138380D-2B69-BE70-3DA4-46BD43BA2323}"/>
              </a:ext>
            </a:extLst>
          </p:cNvPr>
          <p:cNvSpPr txBox="1"/>
          <p:nvPr/>
        </p:nvSpPr>
        <p:spPr>
          <a:xfrm>
            <a:off x="5782506" y="6268584"/>
            <a:ext cx="6097604" cy="577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05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Kennel, Matthew B., Reggie Brown, and Henry DI Abarbanel. "Determining embedding dimension for phase-space reconstruction using a geometrical construction." </a:t>
            </a:r>
            <a:r>
              <a:rPr lang="en-US" altLang="zh-CN" sz="105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Physical review A</a:t>
            </a:r>
            <a:r>
              <a:rPr lang="en-US" altLang="zh-CN" sz="105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45.6 (1992): 3403.</a:t>
            </a:r>
            <a:endParaRPr lang="zh-CN" altLang="en-US" sz="1050" dirty="0"/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BEEACA5A-FF77-CD16-7CA4-6571151185D7}"/>
              </a:ext>
            </a:extLst>
          </p:cNvPr>
          <p:cNvCxnSpPr>
            <a:cxnSpLocks/>
          </p:cNvCxnSpPr>
          <p:nvPr/>
        </p:nvCxnSpPr>
        <p:spPr>
          <a:xfrm flipH="1" flipV="1">
            <a:off x="4558238" y="4226516"/>
            <a:ext cx="487005" cy="68236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45EA86D5-67BE-A43C-1B36-D583A5C76FB2}"/>
              </a:ext>
            </a:extLst>
          </p:cNvPr>
          <p:cNvSpPr txBox="1"/>
          <p:nvPr/>
        </p:nvSpPr>
        <p:spPr>
          <a:xfrm>
            <a:off x="4298977" y="4908884"/>
            <a:ext cx="23839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/>
              <a:t>Autonomous system</a:t>
            </a:r>
          </a:p>
          <a:p>
            <a:r>
              <a:rPr lang="en-US" altLang="zh-CN" sz="2000" b="1" dirty="0"/>
              <a:t>(Uniqueness)</a:t>
            </a:r>
            <a:endParaRPr lang="zh-CN" altLang="en-US" sz="2000" b="1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DEC0071-452D-4331-6F40-654EA17F16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207D43-4057-4519-9499-3F64C75647DB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23433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4D28A5-593D-1DCF-4344-CC645ADA36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Method</a:t>
            </a:r>
            <a:r>
              <a:rPr lang="en-US" altLang="zh-CN" dirty="0"/>
              <a:t> – FNN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4C7B968-F6B9-9844-2C00-3C288B0B98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805876"/>
            <a:ext cx="3821228" cy="3052124"/>
          </a:xfrm>
          <a:prstGeom prst="rect">
            <a:avLst/>
          </a:prstGeom>
        </p:spPr>
      </p:pic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3300505D-59E5-2BB5-A40B-D6BBC94F5BDF}"/>
              </a:ext>
            </a:extLst>
          </p:cNvPr>
          <p:cNvCxnSpPr>
            <a:cxnSpLocks/>
          </p:cNvCxnSpPr>
          <p:nvPr/>
        </p:nvCxnSpPr>
        <p:spPr>
          <a:xfrm>
            <a:off x="1159167" y="3805876"/>
            <a:ext cx="250257" cy="137719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5061FD80-34D1-3FFB-AEB4-A8F81AF8496F}"/>
              </a:ext>
            </a:extLst>
          </p:cNvPr>
          <p:cNvSpPr txBox="1"/>
          <p:nvPr/>
        </p:nvSpPr>
        <p:spPr>
          <a:xfrm>
            <a:off x="1" y="3103658"/>
            <a:ext cx="37002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Unwanted “</a:t>
            </a:r>
            <a:r>
              <a:rPr lang="en-US" altLang="zh-CN" dirty="0">
                <a:solidFill>
                  <a:srgbClr val="FF0000"/>
                </a:solidFill>
              </a:rPr>
              <a:t>crossing</a:t>
            </a:r>
            <a:r>
              <a:rPr lang="en-US" altLang="zh-CN" dirty="0"/>
              <a:t>” in 2d projection, or a pair of </a:t>
            </a:r>
            <a:r>
              <a:rPr lang="en-US" altLang="zh-CN" dirty="0">
                <a:solidFill>
                  <a:srgbClr val="FF0000"/>
                </a:solidFill>
              </a:rPr>
              <a:t>false neighbors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384CDCD1-C1AB-1A53-BEDD-834449715E9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588" t="5296" r="1638" b="19605"/>
          <a:stretch/>
        </p:blipFill>
        <p:spPr>
          <a:xfrm>
            <a:off x="5510463" y="1258088"/>
            <a:ext cx="6217922" cy="4874454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0138380D-2B69-BE70-3DA4-46BD43BA2323}"/>
              </a:ext>
            </a:extLst>
          </p:cNvPr>
          <p:cNvSpPr txBox="1"/>
          <p:nvPr/>
        </p:nvSpPr>
        <p:spPr>
          <a:xfrm>
            <a:off x="5510463" y="6395776"/>
            <a:ext cx="6097604" cy="577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05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Kennel, Matthew B., Reggie Brown, and Henry DI Abarbanel. "Determining embedding dimension for phase-space reconstruction using a geometrical construction." </a:t>
            </a:r>
            <a:r>
              <a:rPr lang="en-US" altLang="zh-CN" sz="105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Physical review A</a:t>
            </a:r>
            <a:r>
              <a:rPr lang="en-US" altLang="zh-CN" sz="105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45.6 (1992): 3403.</a:t>
            </a:r>
            <a:endParaRPr lang="zh-CN" altLang="en-US" sz="1050" dirty="0"/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5861ECEF-4CED-0B47-57CA-AD08A9D12C05}"/>
              </a:ext>
            </a:extLst>
          </p:cNvPr>
          <p:cNvCxnSpPr>
            <a:cxnSpLocks/>
          </p:cNvCxnSpPr>
          <p:nvPr/>
        </p:nvCxnSpPr>
        <p:spPr>
          <a:xfrm flipH="1" flipV="1">
            <a:off x="3531942" y="4554318"/>
            <a:ext cx="487005" cy="68236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BECA5D8C-BE3B-8A9E-1432-F5F520DD867E}"/>
              </a:ext>
            </a:extLst>
          </p:cNvPr>
          <p:cNvSpPr txBox="1"/>
          <p:nvPr/>
        </p:nvSpPr>
        <p:spPr>
          <a:xfrm>
            <a:off x="3272681" y="5236686"/>
            <a:ext cx="23839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/>
              <a:t>Autonomous system</a:t>
            </a:r>
          </a:p>
          <a:p>
            <a:r>
              <a:rPr lang="en-US" altLang="zh-CN" sz="2000" b="1" dirty="0"/>
              <a:t>(Uniqueness)</a:t>
            </a:r>
            <a:endParaRPr lang="zh-CN" altLang="en-US" sz="2000" b="1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700816B-8A53-4252-91A1-BF38B55C8F0B}"/>
              </a:ext>
            </a:extLst>
          </p:cNvPr>
          <p:cNvSpPr txBox="1"/>
          <p:nvPr/>
        </p:nvSpPr>
        <p:spPr>
          <a:xfrm>
            <a:off x="388620" y="1690688"/>
            <a:ext cx="50520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The optimal dimension is found when percentage of FNN is dropped to a very low value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1FA4AA9-7E4B-3524-7BFF-788F7FB734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207D43-4057-4519-9499-3F64C75647DB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19474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2BF9018-24E6-623E-CAE8-9A6E391B8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Method</a:t>
            </a:r>
            <a:r>
              <a:rPr lang="en-US" altLang="zh-CN" dirty="0"/>
              <a:t> – FNN</a:t>
            </a:r>
            <a:endParaRPr lang="zh-CN" altLang="en-US" dirty="0"/>
          </a:p>
        </p:txBody>
      </p:sp>
      <p:pic>
        <p:nvPicPr>
          <p:cNvPr id="6" name="内容占位符 6">
            <a:extLst>
              <a:ext uri="{FF2B5EF4-FFF2-40B4-BE49-F238E27FC236}">
                <a16:creationId xmlns:a16="http://schemas.microsoft.com/office/drawing/2014/main" id="{3F710730-12F0-9CF5-9E39-E3033C03B1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072" y="1938138"/>
            <a:ext cx="6053294" cy="3636938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B3EB1FC7-F0FC-6594-3B19-6C4054A237B4}"/>
              </a:ext>
            </a:extLst>
          </p:cNvPr>
          <p:cNvSpPr txBox="1"/>
          <p:nvPr/>
        </p:nvSpPr>
        <p:spPr>
          <a:xfrm>
            <a:off x="8133348" y="5283700"/>
            <a:ext cx="2717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FNN for Lorentz Attractors</a:t>
            </a:r>
            <a:endParaRPr lang="zh-CN" altLang="en-US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0146598D-FF1D-D8F4-6EBD-825BAEFE54C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0155"/>
          <a:stretch/>
        </p:blipFill>
        <p:spPr>
          <a:xfrm>
            <a:off x="7272330" y="2151077"/>
            <a:ext cx="4081470" cy="3211060"/>
          </a:xfrm>
          <a:prstGeom prst="rect">
            <a:avLst/>
          </a:prstGeom>
        </p:spPr>
      </p:pic>
      <p:sp>
        <p:nvSpPr>
          <p:cNvPr id="14" name="灯片编号占位符 13">
            <a:extLst>
              <a:ext uri="{FF2B5EF4-FFF2-40B4-BE49-F238E27FC236}">
                <a16:creationId xmlns:a16="http://schemas.microsoft.com/office/drawing/2014/main" id="{73224D34-DED5-6815-2C8E-8FA0DD8CE1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207D43-4057-4519-9499-3F64C75647DB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33513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08A4E40-D37C-9167-B3F9-810E1DB33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Contents</a:t>
            </a:r>
            <a:endParaRPr lang="zh-CN" altLang="en-US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F7F9159-BE58-3A70-08DD-0765A2AF3E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Introduction</a:t>
            </a:r>
          </a:p>
          <a:p>
            <a:endParaRPr lang="en-US" altLang="zh-CN" dirty="0"/>
          </a:p>
          <a:p>
            <a:r>
              <a:rPr lang="en-US" altLang="zh-CN" dirty="0"/>
              <a:t>Method (Literature Review)</a:t>
            </a:r>
          </a:p>
          <a:p>
            <a:endParaRPr lang="en-US" altLang="zh-CN" dirty="0"/>
          </a:p>
          <a:p>
            <a:r>
              <a:rPr lang="en-US" altLang="zh-CN" dirty="0"/>
              <a:t>Current Result and Future Work</a:t>
            </a:r>
          </a:p>
          <a:p>
            <a:endParaRPr lang="en-US" altLang="zh-CN" dirty="0"/>
          </a:p>
          <a:p>
            <a:r>
              <a:rPr lang="en-US" altLang="zh-CN" dirty="0"/>
              <a:t>Conclusion</a:t>
            </a:r>
            <a:endParaRPr lang="zh-CN" alt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3F029833-64C1-F70D-4840-329DCEC916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3019" y="365125"/>
            <a:ext cx="3810000" cy="2197140"/>
          </a:xfrm>
          <a:prstGeom prst="rect">
            <a:avLst/>
          </a:prstGeom>
        </p:spPr>
      </p:pic>
      <p:grpSp>
        <p:nvGrpSpPr>
          <p:cNvPr id="5" name="组合 3">
            <a:extLst>
              <a:ext uri="{FF2B5EF4-FFF2-40B4-BE49-F238E27FC236}">
                <a16:creationId xmlns:a16="http://schemas.microsoft.com/office/drawing/2014/main" id="{952DC352-6FC8-9D1C-EAFB-ACD90F3D2F2D}"/>
              </a:ext>
            </a:extLst>
          </p:cNvPr>
          <p:cNvGrpSpPr/>
          <p:nvPr/>
        </p:nvGrpSpPr>
        <p:grpSpPr>
          <a:xfrm>
            <a:off x="8243350" y="2346206"/>
            <a:ext cx="3590515" cy="4511794"/>
            <a:chOff x="7054009" y="697917"/>
            <a:chExt cx="4057650" cy="5712510"/>
          </a:xfrm>
        </p:grpSpPr>
        <p:pic>
          <p:nvPicPr>
            <p:cNvPr id="6" name="图片 4">
              <a:extLst>
                <a:ext uri="{FF2B5EF4-FFF2-40B4-BE49-F238E27FC236}">
                  <a16:creationId xmlns:a16="http://schemas.microsoft.com/office/drawing/2014/main" id="{14A62F0A-DE63-1E51-ACC0-EFDCE5EF023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360345" y="6096058"/>
              <a:ext cx="3143689" cy="314369"/>
            </a:xfrm>
            <a:prstGeom prst="rect">
              <a:avLst/>
            </a:prstGeom>
          </p:spPr>
        </p:pic>
        <p:pic>
          <p:nvPicPr>
            <p:cNvPr id="7" name="图片 5" descr="图形用户界面&#10;&#10;描述已自动生成">
              <a:extLst>
                <a:ext uri="{FF2B5EF4-FFF2-40B4-BE49-F238E27FC236}">
                  <a16:creationId xmlns:a16="http://schemas.microsoft.com/office/drawing/2014/main" id="{E0AA9CD3-E352-1EF9-818C-23F58EE4344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4009" y="3810058"/>
              <a:ext cx="4057650" cy="2286000"/>
            </a:xfrm>
            <a:prstGeom prst="rect">
              <a:avLst/>
            </a:prstGeom>
          </p:spPr>
        </p:pic>
        <p:pic>
          <p:nvPicPr>
            <p:cNvPr id="8" name="Picture 9" descr="A human heart with veins&#10;&#10;Description automatically generated">
              <a:extLst>
                <a:ext uri="{FF2B5EF4-FFF2-40B4-BE49-F238E27FC236}">
                  <a16:creationId xmlns:a16="http://schemas.microsoft.com/office/drawing/2014/main" id="{0269276D-7326-CBD1-C52F-3911CEA5860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68584" y="697917"/>
              <a:ext cx="1743075" cy="2628900"/>
            </a:xfrm>
            <a:prstGeom prst="rect">
              <a:avLst/>
            </a:prstGeom>
          </p:spPr>
        </p:pic>
        <p:sp>
          <p:nvSpPr>
            <p:cNvPr id="9" name="Rectangle 11">
              <a:extLst>
                <a:ext uri="{FF2B5EF4-FFF2-40B4-BE49-F238E27FC236}">
                  <a16:creationId xmlns:a16="http://schemas.microsoft.com/office/drawing/2014/main" id="{00745175-1DE8-91D9-81D7-9F9AA7BE5684}"/>
                </a:ext>
              </a:extLst>
            </p:cNvPr>
            <p:cNvSpPr/>
            <p:nvPr/>
          </p:nvSpPr>
          <p:spPr>
            <a:xfrm>
              <a:off x="10006148" y="2210234"/>
              <a:ext cx="830797" cy="642693"/>
            </a:xfrm>
            <a:prstGeom prst="rect">
              <a:avLst/>
            </a:prstGeom>
            <a:noFill/>
            <a:ln w="6032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Connector 13">
              <a:extLst>
                <a:ext uri="{FF2B5EF4-FFF2-40B4-BE49-F238E27FC236}">
                  <a16:creationId xmlns:a16="http://schemas.microsoft.com/office/drawing/2014/main" id="{21E136C7-CA90-A4C6-8601-26204EAC216A}"/>
                </a:ext>
              </a:extLst>
            </p:cNvPr>
            <p:cNvCxnSpPr/>
            <p:nvPr/>
          </p:nvCxnSpPr>
          <p:spPr>
            <a:xfrm flipH="1">
              <a:off x="7142770" y="2210234"/>
              <a:ext cx="2790227" cy="159982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5">
              <a:extLst>
                <a:ext uri="{FF2B5EF4-FFF2-40B4-BE49-F238E27FC236}">
                  <a16:creationId xmlns:a16="http://schemas.microsoft.com/office/drawing/2014/main" id="{27B3E2CC-94BD-D401-1240-A3A1BE7E0BC8}"/>
                </a:ext>
              </a:extLst>
            </p:cNvPr>
            <p:cNvCxnSpPr/>
            <p:nvPr/>
          </p:nvCxnSpPr>
          <p:spPr>
            <a:xfrm flipH="1">
              <a:off x="9002921" y="2852927"/>
              <a:ext cx="1834024" cy="108683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8">
              <a:extLst>
                <a:ext uri="{FF2B5EF4-FFF2-40B4-BE49-F238E27FC236}">
                  <a16:creationId xmlns:a16="http://schemas.microsoft.com/office/drawing/2014/main" id="{BE620AEC-8152-A4D1-1D37-A8AEED133A00}"/>
                </a:ext>
              </a:extLst>
            </p:cNvPr>
            <p:cNvSpPr txBox="1"/>
            <p:nvPr/>
          </p:nvSpPr>
          <p:spPr>
            <a:xfrm>
              <a:off x="8259658" y="2997938"/>
              <a:ext cx="20577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Wave propagating  </a:t>
              </a:r>
            </a:p>
          </p:txBody>
        </p:sp>
        <p:sp>
          <p:nvSpPr>
            <p:cNvPr id="13" name="TextBox 19">
              <a:extLst>
                <a:ext uri="{FF2B5EF4-FFF2-40B4-BE49-F238E27FC236}">
                  <a16:creationId xmlns:a16="http://schemas.microsoft.com/office/drawing/2014/main" id="{853A5C3E-8BFB-FC1E-78BC-81FDAE48265B}"/>
                </a:ext>
              </a:extLst>
            </p:cNvPr>
            <p:cNvSpPr txBox="1"/>
            <p:nvPr/>
          </p:nvSpPr>
          <p:spPr>
            <a:xfrm>
              <a:off x="7926578" y="3225869"/>
              <a:ext cx="18325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        (simulation) </a:t>
              </a:r>
            </a:p>
          </p:txBody>
        </p:sp>
      </p:grpSp>
      <p:sp>
        <p:nvSpPr>
          <p:cNvPr id="14" name="灯片编号占位符 13">
            <a:extLst>
              <a:ext uri="{FF2B5EF4-FFF2-40B4-BE49-F238E27FC236}">
                <a16:creationId xmlns:a16="http://schemas.microsoft.com/office/drawing/2014/main" id="{2BBF3AAD-46BD-F7D6-A859-832DD626DF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207D43-4057-4519-9499-3F64C75647DB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9808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852376-4850-5973-9403-B7040C993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Method</a:t>
            </a:r>
            <a:r>
              <a:rPr lang="en-US" altLang="zh-CN" dirty="0"/>
              <a:t> – FNN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BCF9A24-E844-94E2-9213-43503319A1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58837"/>
            <a:ext cx="8261178" cy="485580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6653230-15B2-B8DB-3F92-D39AFD482C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5666" y="6364840"/>
            <a:ext cx="4020111" cy="476316"/>
          </a:xfrm>
          <a:prstGeom prst="rect">
            <a:avLst/>
          </a:prstGeom>
        </p:spPr>
      </p:pic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AC5E1BEA-B154-3A72-A37F-3D5D90D44F2B}"/>
              </a:ext>
            </a:extLst>
          </p:cNvPr>
          <p:cNvCxnSpPr/>
          <p:nvPr/>
        </p:nvCxnSpPr>
        <p:spPr>
          <a:xfrm>
            <a:off x="5524901" y="2637322"/>
            <a:ext cx="250257" cy="32725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62C569ED-D20E-EC50-F0C1-237FF7F38846}"/>
              </a:ext>
            </a:extLst>
          </p:cNvPr>
          <p:cNvCxnSpPr/>
          <p:nvPr/>
        </p:nvCxnSpPr>
        <p:spPr>
          <a:xfrm>
            <a:off x="5563401" y="3140241"/>
            <a:ext cx="250257" cy="32725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ADBC2C0A-2DF6-85EB-DAE1-14E946F8CD71}"/>
              </a:ext>
            </a:extLst>
          </p:cNvPr>
          <p:cNvCxnSpPr/>
          <p:nvPr/>
        </p:nvCxnSpPr>
        <p:spPr>
          <a:xfrm>
            <a:off x="4600875" y="3149866"/>
            <a:ext cx="250257" cy="32725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椭圆 8">
            <a:extLst>
              <a:ext uri="{FF2B5EF4-FFF2-40B4-BE49-F238E27FC236}">
                <a16:creationId xmlns:a16="http://schemas.microsoft.com/office/drawing/2014/main" id="{43CB5525-3D79-A533-AFA0-7F1FF2916D39}"/>
              </a:ext>
            </a:extLst>
          </p:cNvPr>
          <p:cNvSpPr/>
          <p:nvPr/>
        </p:nvSpPr>
        <p:spPr>
          <a:xfrm>
            <a:off x="2858703" y="2107933"/>
            <a:ext cx="596766" cy="35613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72B3A215-9CE2-9E2C-3B2F-D3F710E43504}"/>
              </a:ext>
            </a:extLst>
          </p:cNvPr>
          <p:cNvCxnSpPr>
            <a:cxnSpLocks/>
          </p:cNvCxnSpPr>
          <p:nvPr/>
        </p:nvCxnSpPr>
        <p:spPr>
          <a:xfrm flipH="1">
            <a:off x="3455469" y="1592677"/>
            <a:ext cx="1270534" cy="51525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003FC6D0-DFEB-C13C-9171-09C400D2ED25}"/>
              </a:ext>
            </a:extLst>
          </p:cNvPr>
          <p:cNvSpPr txBox="1"/>
          <p:nvPr/>
        </p:nvSpPr>
        <p:spPr>
          <a:xfrm>
            <a:off x="4756462" y="1324653"/>
            <a:ext cx="30478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/>
              <a:t>Uniqueness except for this</a:t>
            </a:r>
            <a:endParaRPr lang="zh-CN" altLang="en-US" sz="2000" b="1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A057D52-4CC8-689B-C4F5-521947D59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207D43-4057-4519-9499-3F64C75647DB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16393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EC746A-429C-7F7F-3834-850EBBE983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Method</a:t>
            </a:r>
            <a:r>
              <a:rPr lang="en-US" altLang="zh-CN" dirty="0"/>
              <a:t> – FNN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25BB5D2-A048-11B2-4C5C-232ACFF5DF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Even with the Laplacian term, there is only 0.01% crossing in true phase space. So, FNN can work for 3V SIM Model with error of O(1e-4)</a:t>
            </a:r>
            <a:endParaRPr lang="zh-CN" altLang="en-US" dirty="0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9CC800E9-B436-3BBF-E092-387C383070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639" y="3178743"/>
            <a:ext cx="9431066" cy="3496163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0DBC70C-DD05-2C7A-2946-BC0695D706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207D43-4057-4519-9499-3F64C75647DB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04285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3270AB4E-5C9F-F080-8C62-3F31BA0862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10223"/>
            <a:ext cx="6215473" cy="2745921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D954D12D-D3A3-D1B0-E8DA-7701297AF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Method</a:t>
            </a:r>
            <a:r>
              <a:rPr lang="en-US" altLang="zh-CN" dirty="0"/>
              <a:t> – Wolf’s Algo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35929BE-92CE-1F9A-DB7F-83EBB528094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2377" b="68421"/>
          <a:stretch/>
        </p:blipFill>
        <p:spPr>
          <a:xfrm>
            <a:off x="4678680" y="3345419"/>
            <a:ext cx="7330440" cy="335044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4402BF4E-8E9D-F20E-1A5E-8DEA5C5F38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5260" y="3071973"/>
            <a:ext cx="693420" cy="570387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FEDC2889-84B7-E8A9-2060-AC5885641D29}"/>
              </a:ext>
            </a:extLst>
          </p:cNvPr>
          <p:cNvSpPr txBox="1"/>
          <p:nvPr/>
        </p:nvSpPr>
        <p:spPr>
          <a:xfrm>
            <a:off x="316116" y="3811501"/>
            <a:ext cx="5537453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900" dirty="0"/>
              <a:t>https://home.cs.colorado.edu/~lizb/chaos/wolf-notes.pdf</a:t>
            </a:r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4D03EFE6-BBF1-FBC4-BF32-16C1AE705E39}"/>
              </a:ext>
            </a:extLst>
          </p:cNvPr>
          <p:cNvSpPr/>
          <p:nvPr/>
        </p:nvSpPr>
        <p:spPr>
          <a:xfrm>
            <a:off x="83820" y="1386423"/>
            <a:ext cx="960120" cy="1592997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B0F2E1B8-3C5E-E884-FFCC-7127F25F9F04}"/>
              </a:ext>
            </a:extLst>
          </p:cNvPr>
          <p:cNvSpPr/>
          <p:nvPr/>
        </p:nvSpPr>
        <p:spPr>
          <a:xfrm>
            <a:off x="4861560" y="3090660"/>
            <a:ext cx="1234440" cy="609601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83A4F95-87B7-0B2F-0389-DC03BB98933A}"/>
              </a:ext>
            </a:extLst>
          </p:cNvPr>
          <p:cNvSpPr txBox="1"/>
          <p:nvPr/>
        </p:nvSpPr>
        <p:spPr>
          <a:xfrm>
            <a:off x="4914900" y="2732169"/>
            <a:ext cx="6833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Step 1: data prepare (original phase space or phase space reconstruction)</a:t>
            </a:r>
            <a:endParaRPr lang="zh-CN" altLang="en-US" dirty="0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00A1FE29-1911-A903-AF66-4BBF75833C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207D43-4057-4519-9499-3F64C75647DB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84620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3270AB4E-5C9F-F080-8C62-3F31BA0862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10223"/>
            <a:ext cx="6215473" cy="2745921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D954D12D-D3A3-D1B0-E8DA-7701297AF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Method</a:t>
            </a:r>
            <a:r>
              <a:rPr lang="en-US" altLang="zh-CN" dirty="0"/>
              <a:t> – Wolf’s Algo</a:t>
            </a:r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4402BF4E-8E9D-F20E-1A5E-8DEA5C5F38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5260" y="3071973"/>
            <a:ext cx="693420" cy="570387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FEDC2889-84B7-E8A9-2060-AC5885641D29}"/>
              </a:ext>
            </a:extLst>
          </p:cNvPr>
          <p:cNvSpPr txBox="1"/>
          <p:nvPr/>
        </p:nvSpPr>
        <p:spPr>
          <a:xfrm>
            <a:off x="316116" y="3811501"/>
            <a:ext cx="5537453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900" dirty="0"/>
              <a:t>https://home.cs.colorado.edu/~lizb/chaos/wolf-notes.pdf</a:t>
            </a:r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4D03EFE6-BBF1-FBC4-BF32-16C1AE705E39}"/>
              </a:ext>
            </a:extLst>
          </p:cNvPr>
          <p:cNvSpPr/>
          <p:nvPr/>
        </p:nvSpPr>
        <p:spPr>
          <a:xfrm>
            <a:off x="838200" y="2148839"/>
            <a:ext cx="1234440" cy="609601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0C1A446-6FE7-3F47-41F2-7F9EC99885E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59960"/>
          <a:stretch/>
        </p:blipFill>
        <p:spPr>
          <a:xfrm>
            <a:off x="4968042" y="2869583"/>
            <a:ext cx="7223958" cy="3988417"/>
          </a:xfrm>
          <a:prstGeom prst="rect">
            <a:avLst/>
          </a:prstGeom>
        </p:spPr>
      </p:pic>
      <p:sp>
        <p:nvSpPr>
          <p:cNvPr id="6" name="椭圆 5">
            <a:extLst>
              <a:ext uri="{FF2B5EF4-FFF2-40B4-BE49-F238E27FC236}">
                <a16:creationId xmlns:a16="http://schemas.microsoft.com/office/drawing/2014/main" id="{FE1F9AE2-F6C2-59E7-F1FE-13590B496AFC}"/>
              </a:ext>
            </a:extLst>
          </p:cNvPr>
          <p:cNvSpPr/>
          <p:nvPr/>
        </p:nvSpPr>
        <p:spPr>
          <a:xfrm>
            <a:off x="5125714" y="2632606"/>
            <a:ext cx="1234440" cy="609601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2904678B-075E-3ECB-FE81-2697DDA83C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207D43-4057-4519-9499-3F64C75647DB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05517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3270AB4E-5C9F-F080-8C62-3F31BA0862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10223"/>
            <a:ext cx="6215473" cy="2745921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D954D12D-D3A3-D1B0-E8DA-7701297AF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Method</a:t>
            </a:r>
            <a:r>
              <a:rPr lang="en-US" altLang="zh-CN" dirty="0"/>
              <a:t> – Wolf’s Algo</a:t>
            </a:r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4402BF4E-8E9D-F20E-1A5E-8DEA5C5F38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5260" y="3071973"/>
            <a:ext cx="693420" cy="570387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FEDC2889-84B7-E8A9-2060-AC5885641D29}"/>
              </a:ext>
            </a:extLst>
          </p:cNvPr>
          <p:cNvSpPr txBox="1"/>
          <p:nvPr/>
        </p:nvSpPr>
        <p:spPr>
          <a:xfrm>
            <a:off x="316116" y="3811501"/>
            <a:ext cx="5537453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900" dirty="0"/>
              <a:t>https://home.cs.colorado.edu/~lizb/chaos/wolf-notes.pdf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0C1A446-6FE7-3F47-41F2-7F9EC99885E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59960"/>
          <a:stretch/>
        </p:blipFill>
        <p:spPr>
          <a:xfrm>
            <a:off x="4968042" y="2869583"/>
            <a:ext cx="7223958" cy="3988417"/>
          </a:xfrm>
          <a:prstGeom prst="rect">
            <a:avLst/>
          </a:prstGeom>
        </p:spPr>
      </p:pic>
      <p:sp>
        <p:nvSpPr>
          <p:cNvPr id="6" name="椭圆 5">
            <a:extLst>
              <a:ext uri="{FF2B5EF4-FFF2-40B4-BE49-F238E27FC236}">
                <a16:creationId xmlns:a16="http://schemas.microsoft.com/office/drawing/2014/main" id="{FE1F9AE2-F6C2-59E7-F1FE-13590B496AFC}"/>
              </a:ext>
            </a:extLst>
          </p:cNvPr>
          <p:cNvSpPr/>
          <p:nvPr/>
        </p:nvSpPr>
        <p:spPr>
          <a:xfrm>
            <a:off x="5110474" y="5117374"/>
            <a:ext cx="1234440" cy="609601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60A15B2-D390-1393-F230-AC393EA715FB}"/>
              </a:ext>
            </a:extLst>
          </p:cNvPr>
          <p:cNvSpPr txBox="1"/>
          <p:nvPr/>
        </p:nvSpPr>
        <p:spPr>
          <a:xfrm>
            <a:off x="3185160" y="3543300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average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4D03EFE6-BBF1-FBC4-BF32-16C1AE705E39}"/>
              </a:ext>
            </a:extLst>
          </p:cNvPr>
          <p:cNvSpPr/>
          <p:nvPr/>
        </p:nvSpPr>
        <p:spPr>
          <a:xfrm>
            <a:off x="34335" y="1221430"/>
            <a:ext cx="5819233" cy="298481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88C7F5B3-8799-BBD8-6B70-24BB187BE5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207D43-4057-4519-9499-3F64C75647DB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93072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7C9CCDE-F338-B993-5918-B2FB7EC37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Method</a:t>
            </a:r>
            <a:r>
              <a:rPr lang="en-US" altLang="zh-CN" dirty="0"/>
              <a:t> – Spatial Temporal LE (SLE)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C92FA5FA-E37C-A74D-A897-B08BC0817A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b="58741"/>
          <a:stretch/>
        </p:blipFill>
        <p:spPr>
          <a:xfrm>
            <a:off x="4800599" y="1948124"/>
            <a:ext cx="7878471" cy="1859241"/>
          </a:xfr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234526AB-D6C3-EF59-C81C-FDDAD7E8550B}"/>
              </a:ext>
            </a:extLst>
          </p:cNvPr>
          <p:cNvSpPr txBox="1"/>
          <p:nvPr/>
        </p:nvSpPr>
        <p:spPr>
          <a:xfrm>
            <a:off x="5059680" y="1690688"/>
            <a:ext cx="6833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Step 1: data prepare (original phase space or phase space reconstruction)</a:t>
            </a:r>
            <a:endParaRPr lang="zh-CN" altLang="en-US" dirty="0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B1853530-60BE-1E95-5013-FFC1FD9CA842}"/>
              </a:ext>
            </a:extLst>
          </p:cNvPr>
          <p:cNvGrpSpPr/>
          <p:nvPr/>
        </p:nvGrpSpPr>
        <p:grpSpPr>
          <a:xfrm>
            <a:off x="123925" y="1733773"/>
            <a:ext cx="4359582" cy="4564224"/>
            <a:chOff x="1194100" y="2406556"/>
            <a:chExt cx="4029168" cy="4086319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388DD2B3-4BC3-BB93-21D7-D9238530F8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94100" y="2406556"/>
              <a:ext cx="4029168" cy="408631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005149C4-F390-3D0B-34A1-D701317EB656}"/>
                </a:ext>
              </a:extLst>
            </p:cNvPr>
            <p:cNvGrpSpPr/>
            <p:nvPr/>
          </p:nvGrpSpPr>
          <p:grpSpPr>
            <a:xfrm>
              <a:off x="1706252" y="2670813"/>
              <a:ext cx="1751120" cy="1995719"/>
              <a:chOff x="1706252" y="2670813"/>
              <a:chExt cx="1751120" cy="1995719"/>
            </a:xfrm>
          </p:grpSpPr>
          <p:sp>
            <p:nvSpPr>
              <p:cNvPr id="17" name="椭圆 16">
                <a:extLst>
                  <a:ext uri="{FF2B5EF4-FFF2-40B4-BE49-F238E27FC236}">
                    <a16:creationId xmlns:a16="http://schemas.microsoft.com/office/drawing/2014/main" id="{B0447122-EC89-25CB-DFD0-E2546CCC8DCE}"/>
                  </a:ext>
                </a:extLst>
              </p:cNvPr>
              <p:cNvSpPr/>
              <p:nvPr/>
            </p:nvSpPr>
            <p:spPr>
              <a:xfrm>
                <a:off x="1706252" y="2931736"/>
                <a:ext cx="169682" cy="216817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椭圆 17">
                <a:extLst>
                  <a:ext uri="{FF2B5EF4-FFF2-40B4-BE49-F238E27FC236}">
                    <a16:creationId xmlns:a16="http://schemas.microsoft.com/office/drawing/2014/main" id="{DC09FECD-E9D1-5B2B-4E37-89E3BDAAB6AC}"/>
                  </a:ext>
                </a:extLst>
              </p:cNvPr>
              <p:cNvSpPr/>
              <p:nvPr/>
            </p:nvSpPr>
            <p:spPr>
              <a:xfrm>
                <a:off x="3039002" y="4449715"/>
                <a:ext cx="169682" cy="216817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9" name="直接连接符 18">
                <a:extLst>
                  <a:ext uri="{FF2B5EF4-FFF2-40B4-BE49-F238E27FC236}">
                    <a16:creationId xmlns:a16="http://schemas.microsoft.com/office/drawing/2014/main" id="{834828B7-31A9-CEEA-09E3-6924DBD39305}"/>
                  </a:ext>
                </a:extLst>
              </p:cNvPr>
              <p:cNvCxnSpPr>
                <a:cxnSpLocks/>
                <a:stCxn id="17" idx="6"/>
                <a:endCxn id="18" idx="2"/>
              </p:cNvCxnSpPr>
              <p:nvPr/>
            </p:nvCxnSpPr>
            <p:spPr>
              <a:xfrm>
                <a:off x="1875934" y="3040145"/>
                <a:ext cx="1163068" cy="1517979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4C39FC1D-73E7-4808-E465-E528B1968B57}"/>
                  </a:ext>
                </a:extLst>
              </p:cNvPr>
              <p:cNvSpPr txBox="1"/>
              <p:nvPr/>
            </p:nvSpPr>
            <p:spPr>
              <a:xfrm>
                <a:off x="1753724" y="2670813"/>
                <a:ext cx="3129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>
                    <a:solidFill>
                      <a:srgbClr val="FF0000"/>
                    </a:solidFill>
                  </a:rPr>
                  <a:t>k</a:t>
                </a:r>
                <a:endParaRPr lang="zh-CN" altLang="en-US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DE16F01D-D42B-3C2C-750B-0FBDCD14A6C0}"/>
                  </a:ext>
                </a:extLst>
              </p:cNvPr>
              <p:cNvSpPr txBox="1"/>
              <p:nvPr/>
            </p:nvSpPr>
            <p:spPr>
              <a:xfrm>
                <a:off x="3144466" y="4188791"/>
                <a:ext cx="3129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>
                    <a:solidFill>
                      <a:srgbClr val="FF0000"/>
                    </a:solidFill>
                  </a:rPr>
                  <a:t>h</a:t>
                </a:r>
                <a:endParaRPr lang="zh-CN" altLang="en-US" b="1" dirty="0">
                  <a:solidFill>
                    <a:srgbClr val="FF0000"/>
                  </a:solidFill>
                </a:endParaRPr>
              </a:p>
            </p:txBody>
          </p:sp>
        </p:grpSp>
      </p:grpSp>
      <p:sp>
        <p:nvSpPr>
          <p:cNvPr id="22" name="灯片编号占位符 21">
            <a:extLst>
              <a:ext uri="{FF2B5EF4-FFF2-40B4-BE49-F238E27FC236}">
                <a16:creationId xmlns:a16="http://schemas.microsoft.com/office/drawing/2014/main" id="{72601A8A-EC72-3268-2BD6-9C0B8BDD4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207D43-4057-4519-9499-3F64C75647DB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2120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6FC757-FA30-AF3F-7ACA-A4845CF1A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Method</a:t>
            </a:r>
            <a:r>
              <a:rPr lang="en-US" altLang="zh-CN" dirty="0"/>
              <a:t> – Spatial Temporal LE (SLE)</a:t>
            </a:r>
            <a:endParaRPr lang="zh-CN" altLang="en-US" dirty="0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F8F424B8-519D-061B-6235-6B88C39464C5}"/>
              </a:ext>
            </a:extLst>
          </p:cNvPr>
          <p:cNvGrpSpPr/>
          <p:nvPr/>
        </p:nvGrpSpPr>
        <p:grpSpPr>
          <a:xfrm>
            <a:off x="1030705" y="1780674"/>
            <a:ext cx="10413967" cy="4564224"/>
            <a:chOff x="1194100" y="2406556"/>
            <a:chExt cx="9624691" cy="4086319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1E6ABAD2-180C-EF11-3B90-E2EEB15C2E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4100" y="2406556"/>
              <a:ext cx="4029168" cy="4086319"/>
            </a:xfrm>
            <a:prstGeom prst="rect">
              <a:avLst/>
            </a:prstGeom>
          </p:spPr>
        </p:pic>
        <p:pic>
          <p:nvPicPr>
            <p:cNvPr id="23" name="图片 22">
              <a:extLst>
                <a:ext uri="{FF2B5EF4-FFF2-40B4-BE49-F238E27FC236}">
                  <a16:creationId xmlns:a16="http://schemas.microsoft.com/office/drawing/2014/main" id="{B6F37AE1-C696-366B-3613-B97319D7FF1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18084" y="2406556"/>
              <a:ext cx="4100707" cy="4086319"/>
            </a:xfrm>
            <a:prstGeom prst="rect">
              <a:avLst/>
            </a:prstGeom>
          </p:spPr>
        </p:pic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9565A3F0-C18A-D8F4-6CD0-9E1393E3BFE0}"/>
                </a:ext>
              </a:extLst>
            </p:cNvPr>
            <p:cNvSpPr txBox="1"/>
            <p:nvPr/>
          </p:nvSpPr>
          <p:spPr>
            <a:xfrm>
              <a:off x="5369059" y="4188791"/>
              <a:ext cx="12811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>
                  <a:solidFill>
                    <a:srgbClr val="FF0000"/>
                  </a:solidFill>
                </a:rPr>
                <a:t>→ → → →</a:t>
              </a:r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3563B432-DD7B-1C1A-BB49-D592D8906CD5}"/>
                </a:ext>
              </a:extLst>
            </p:cNvPr>
            <p:cNvSpPr txBox="1"/>
            <p:nvPr/>
          </p:nvSpPr>
          <p:spPr>
            <a:xfrm>
              <a:off x="5345478" y="4096458"/>
              <a:ext cx="126714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b="1" dirty="0">
                  <a:solidFill>
                    <a:srgbClr val="FF0000"/>
                  </a:solidFill>
                </a:rPr>
                <a:t>After duration 1</a:t>
              </a:r>
              <a:endParaRPr lang="zh-CN" altLang="en-US" sz="1200" b="1" dirty="0">
                <a:solidFill>
                  <a:srgbClr val="FF0000"/>
                </a:solidFill>
              </a:endParaRPr>
            </a:p>
          </p:txBody>
        </p:sp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5E7DA174-54E1-EEC8-9804-358EA16315D4}"/>
                </a:ext>
              </a:extLst>
            </p:cNvPr>
            <p:cNvGrpSpPr/>
            <p:nvPr/>
          </p:nvGrpSpPr>
          <p:grpSpPr>
            <a:xfrm>
              <a:off x="1706252" y="2670813"/>
              <a:ext cx="1751120" cy="1995719"/>
              <a:chOff x="1706252" y="2670813"/>
              <a:chExt cx="1751120" cy="1995719"/>
            </a:xfrm>
          </p:grpSpPr>
          <p:sp>
            <p:nvSpPr>
              <p:cNvPr id="33" name="椭圆 32">
                <a:extLst>
                  <a:ext uri="{FF2B5EF4-FFF2-40B4-BE49-F238E27FC236}">
                    <a16:creationId xmlns:a16="http://schemas.microsoft.com/office/drawing/2014/main" id="{DD95D095-51C2-6193-81B0-DD3EEAA92E71}"/>
                  </a:ext>
                </a:extLst>
              </p:cNvPr>
              <p:cNvSpPr/>
              <p:nvPr/>
            </p:nvSpPr>
            <p:spPr>
              <a:xfrm>
                <a:off x="1706252" y="2931736"/>
                <a:ext cx="169682" cy="216817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" name="椭圆 33">
                <a:extLst>
                  <a:ext uri="{FF2B5EF4-FFF2-40B4-BE49-F238E27FC236}">
                    <a16:creationId xmlns:a16="http://schemas.microsoft.com/office/drawing/2014/main" id="{C8D985BC-0C6A-F7CA-5120-AE125C363500}"/>
                  </a:ext>
                </a:extLst>
              </p:cNvPr>
              <p:cNvSpPr/>
              <p:nvPr/>
            </p:nvSpPr>
            <p:spPr>
              <a:xfrm>
                <a:off x="3039002" y="4449715"/>
                <a:ext cx="169682" cy="216817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35" name="直接连接符 34">
                <a:extLst>
                  <a:ext uri="{FF2B5EF4-FFF2-40B4-BE49-F238E27FC236}">
                    <a16:creationId xmlns:a16="http://schemas.microsoft.com/office/drawing/2014/main" id="{D9F9E751-25D1-A46F-16DF-FBB90EAA6ED5}"/>
                  </a:ext>
                </a:extLst>
              </p:cNvPr>
              <p:cNvCxnSpPr>
                <a:cxnSpLocks/>
                <a:stCxn id="33" idx="6"/>
                <a:endCxn id="34" idx="2"/>
              </p:cNvCxnSpPr>
              <p:nvPr/>
            </p:nvCxnSpPr>
            <p:spPr>
              <a:xfrm>
                <a:off x="1875934" y="3040145"/>
                <a:ext cx="1163068" cy="1517979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1CB04FC9-D37D-7471-E915-7642F04012E1}"/>
                  </a:ext>
                </a:extLst>
              </p:cNvPr>
              <p:cNvSpPr txBox="1"/>
              <p:nvPr/>
            </p:nvSpPr>
            <p:spPr>
              <a:xfrm>
                <a:off x="1753724" y="2670813"/>
                <a:ext cx="3129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>
                    <a:solidFill>
                      <a:srgbClr val="FF0000"/>
                    </a:solidFill>
                  </a:rPr>
                  <a:t>k</a:t>
                </a:r>
                <a:endParaRPr lang="zh-CN" altLang="en-US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783B2310-7F99-EAB5-3D43-ECE1C670B64B}"/>
                  </a:ext>
                </a:extLst>
              </p:cNvPr>
              <p:cNvSpPr txBox="1"/>
              <p:nvPr/>
            </p:nvSpPr>
            <p:spPr>
              <a:xfrm>
                <a:off x="3144466" y="4188791"/>
                <a:ext cx="3129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>
                    <a:solidFill>
                      <a:srgbClr val="FF0000"/>
                    </a:solidFill>
                  </a:rPr>
                  <a:t>h</a:t>
                </a:r>
                <a:endParaRPr lang="zh-CN" altLang="en-US" b="1" dirty="0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27" name="组合 26">
              <a:extLst>
                <a:ext uri="{FF2B5EF4-FFF2-40B4-BE49-F238E27FC236}">
                  <a16:creationId xmlns:a16="http://schemas.microsoft.com/office/drawing/2014/main" id="{7CBA00CE-9B8C-1198-82F8-32A1258F3D6E}"/>
                </a:ext>
              </a:extLst>
            </p:cNvPr>
            <p:cNvGrpSpPr/>
            <p:nvPr/>
          </p:nvGrpSpPr>
          <p:grpSpPr>
            <a:xfrm>
              <a:off x="7682846" y="2680239"/>
              <a:ext cx="1751120" cy="1995719"/>
              <a:chOff x="1706252" y="2670813"/>
              <a:chExt cx="1751120" cy="1995719"/>
            </a:xfrm>
          </p:grpSpPr>
          <p:sp>
            <p:nvSpPr>
              <p:cNvPr id="28" name="椭圆 27">
                <a:extLst>
                  <a:ext uri="{FF2B5EF4-FFF2-40B4-BE49-F238E27FC236}">
                    <a16:creationId xmlns:a16="http://schemas.microsoft.com/office/drawing/2014/main" id="{9669EB8E-7727-2DC7-1892-934CEEFC0DD5}"/>
                  </a:ext>
                </a:extLst>
              </p:cNvPr>
              <p:cNvSpPr/>
              <p:nvPr/>
            </p:nvSpPr>
            <p:spPr>
              <a:xfrm>
                <a:off x="1706252" y="2931736"/>
                <a:ext cx="169682" cy="216817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" name="椭圆 28">
                <a:extLst>
                  <a:ext uri="{FF2B5EF4-FFF2-40B4-BE49-F238E27FC236}">
                    <a16:creationId xmlns:a16="http://schemas.microsoft.com/office/drawing/2014/main" id="{EB262342-7FAA-CA70-EC40-E1F80BAE79D4}"/>
                  </a:ext>
                </a:extLst>
              </p:cNvPr>
              <p:cNvSpPr/>
              <p:nvPr/>
            </p:nvSpPr>
            <p:spPr>
              <a:xfrm>
                <a:off x="3039002" y="4449715"/>
                <a:ext cx="169682" cy="216817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30" name="直接连接符 29">
                <a:extLst>
                  <a:ext uri="{FF2B5EF4-FFF2-40B4-BE49-F238E27FC236}">
                    <a16:creationId xmlns:a16="http://schemas.microsoft.com/office/drawing/2014/main" id="{A6019A76-A6BF-D3BB-5781-231705AF3337}"/>
                  </a:ext>
                </a:extLst>
              </p:cNvPr>
              <p:cNvCxnSpPr>
                <a:cxnSpLocks/>
                <a:stCxn id="28" idx="6"/>
                <a:endCxn id="29" idx="2"/>
              </p:cNvCxnSpPr>
              <p:nvPr/>
            </p:nvCxnSpPr>
            <p:spPr>
              <a:xfrm>
                <a:off x="1875934" y="3040145"/>
                <a:ext cx="1163068" cy="1517979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BC383D32-4464-7587-9BED-45EAD7794182}"/>
                  </a:ext>
                </a:extLst>
              </p:cNvPr>
              <p:cNvSpPr txBox="1"/>
              <p:nvPr/>
            </p:nvSpPr>
            <p:spPr>
              <a:xfrm>
                <a:off x="1753724" y="2670813"/>
                <a:ext cx="3129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>
                    <a:solidFill>
                      <a:srgbClr val="FF0000"/>
                    </a:solidFill>
                  </a:rPr>
                  <a:t>k</a:t>
                </a:r>
                <a:endParaRPr lang="zh-CN" altLang="en-US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02DD284A-BCBB-F208-C6C7-384554EA7510}"/>
                  </a:ext>
                </a:extLst>
              </p:cNvPr>
              <p:cNvSpPr txBox="1"/>
              <p:nvPr/>
            </p:nvSpPr>
            <p:spPr>
              <a:xfrm>
                <a:off x="3144466" y="4188791"/>
                <a:ext cx="3129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>
                    <a:solidFill>
                      <a:srgbClr val="FF0000"/>
                    </a:solidFill>
                  </a:rPr>
                  <a:t>h</a:t>
                </a:r>
                <a:endParaRPr lang="zh-CN" altLang="en-US" b="1" dirty="0">
                  <a:solidFill>
                    <a:srgbClr val="FF0000"/>
                  </a:solidFill>
                </a:endParaRPr>
              </a:p>
            </p:txBody>
          </p:sp>
        </p:grpSp>
      </p:grpSp>
      <p:pic>
        <p:nvPicPr>
          <p:cNvPr id="3" name="内容占位符 4">
            <a:extLst>
              <a:ext uri="{FF2B5EF4-FFF2-40B4-BE49-F238E27FC236}">
                <a16:creationId xmlns:a16="http://schemas.microsoft.com/office/drawing/2014/main" id="{C3E22ABA-B428-CC53-8492-EF277AFB3C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rcRect t="42406" b="27286"/>
          <a:stretch/>
        </p:blipFill>
        <p:spPr>
          <a:xfrm>
            <a:off x="2083393" y="5347393"/>
            <a:ext cx="8436694" cy="1462563"/>
          </a:xfrm>
        </p:spPr>
      </p:pic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A079DDF-EB91-4671-15D3-4069AFD3B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207D43-4057-4519-9499-3F64C75647DB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15548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6FC757-FA30-AF3F-7ACA-A4845CF1A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Method</a:t>
            </a:r>
            <a:r>
              <a:rPr lang="en-US" altLang="zh-CN" dirty="0"/>
              <a:t> – Spatial Temporal LE (SLE)</a:t>
            </a:r>
            <a:endParaRPr lang="zh-CN" altLang="en-US" dirty="0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F8F424B8-519D-061B-6235-6B88C39464C5}"/>
              </a:ext>
            </a:extLst>
          </p:cNvPr>
          <p:cNvGrpSpPr/>
          <p:nvPr/>
        </p:nvGrpSpPr>
        <p:grpSpPr>
          <a:xfrm>
            <a:off x="1030705" y="1780674"/>
            <a:ext cx="10413967" cy="4564224"/>
            <a:chOff x="1194100" y="2406556"/>
            <a:chExt cx="9624691" cy="4086319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1E6ABAD2-180C-EF11-3B90-E2EEB15C2E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4100" y="2406556"/>
              <a:ext cx="4029168" cy="4086319"/>
            </a:xfrm>
            <a:prstGeom prst="rect">
              <a:avLst/>
            </a:prstGeom>
          </p:spPr>
        </p:pic>
        <p:pic>
          <p:nvPicPr>
            <p:cNvPr id="23" name="图片 22">
              <a:extLst>
                <a:ext uri="{FF2B5EF4-FFF2-40B4-BE49-F238E27FC236}">
                  <a16:creationId xmlns:a16="http://schemas.microsoft.com/office/drawing/2014/main" id="{B6F37AE1-C696-366B-3613-B97319D7FF1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18084" y="2406556"/>
              <a:ext cx="4100707" cy="4086319"/>
            </a:xfrm>
            <a:prstGeom prst="rect">
              <a:avLst/>
            </a:prstGeom>
          </p:spPr>
        </p:pic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9565A3F0-C18A-D8F4-6CD0-9E1393E3BFE0}"/>
                </a:ext>
              </a:extLst>
            </p:cNvPr>
            <p:cNvSpPr txBox="1"/>
            <p:nvPr/>
          </p:nvSpPr>
          <p:spPr>
            <a:xfrm>
              <a:off x="5369059" y="4188791"/>
              <a:ext cx="12811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>
                  <a:solidFill>
                    <a:srgbClr val="FF0000"/>
                  </a:solidFill>
                </a:rPr>
                <a:t>→ → → →</a:t>
              </a:r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3563B432-DD7B-1C1A-BB49-D592D8906CD5}"/>
                </a:ext>
              </a:extLst>
            </p:cNvPr>
            <p:cNvSpPr txBox="1"/>
            <p:nvPr/>
          </p:nvSpPr>
          <p:spPr>
            <a:xfrm>
              <a:off x="5345478" y="4096458"/>
              <a:ext cx="126714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b="1" dirty="0">
                  <a:solidFill>
                    <a:srgbClr val="FF0000"/>
                  </a:solidFill>
                </a:rPr>
                <a:t>After duration 1</a:t>
              </a:r>
              <a:endParaRPr lang="zh-CN" altLang="en-US" sz="1200" b="1" dirty="0">
                <a:solidFill>
                  <a:srgbClr val="FF0000"/>
                </a:solidFill>
              </a:endParaRPr>
            </a:p>
          </p:txBody>
        </p:sp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5E7DA174-54E1-EEC8-9804-358EA16315D4}"/>
                </a:ext>
              </a:extLst>
            </p:cNvPr>
            <p:cNvGrpSpPr/>
            <p:nvPr/>
          </p:nvGrpSpPr>
          <p:grpSpPr>
            <a:xfrm>
              <a:off x="1706252" y="2670813"/>
              <a:ext cx="1751120" cy="1995719"/>
              <a:chOff x="1706252" y="2670813"/>
              <a:chExt cx="1751120" cy="1995719"/>
            </a:xfrm>
          </p:grpSpPr>
          <p:sp>
            <p:nvSpPr>
              <p:cNvPr id="33" name="椭圆 32">
                <a:extLst>
                  <a:ext uri="{FF2B5EF4-FFF2-40B4-BE49-F238E27FC236}">
                    <a16:creationId xmlns:a16="http://schemas.microsoft.com/office/drawing/2014/main" id="{DD95D095-51C2-6193-81B0-DD3EEAA92E71}"/>
                  </a:ext>
                </a:extLst>
              </p:cNvPr>
              <p:cNvSpPr/>
              <p:nvPr/>
            </p:nvSpPr>
            <p:spPr>
              <a:xfrm>
                <a:off x="1706252" y="2931736"/>
                <a:ext cx="169682" cy="216817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" name="椭圆 33">
                <a:extLst>
                  <a:ext uri="{FF2B5EF4-FFF2-40B4-BE49-F238E27FC236}">
                    <a16:creationId xmlns:a16="http://schemas.microsoft.com/office/drawing/2014/main" id="{C8D985BC-0C6A-F7CA-5120-AE125C363500}"/>
                  </a:ext>
                </a:extLst>
              </p:cNvPr>
              <p:cNvSpPr/>
              <p:nvPr/>
            </p:nvSpPr>
            <p:spPr>
              <a:xfrm>
                <a:off x="3039002" y="4449715"/>
                <a:ext cx="169682" cy="216817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35" name="直接连接符 34">
                <a:extLst>
                  <a:ext uri="{FF2B5EF4-FFF2-40B4-BE49-F238E27FC236}">
                    <a16:creationId xmlns:a16="http://schemas.microsoft.com/office/drawing/2014/main" id="{D9F9E751-25D1-A46F-16DF-FBB90EAA6ED5}"/>
                  </a:ext>
                </a:extLst>
              </p:cNvPr>
              <p:cNvCxnSpPr>
                <a:cxnSpLocks/>
                <a:stCxn id="33" idx="6"/>
                <a:endCxn id="34" idx="2"/>
              </p:cNvCxnSpPr>
              <p:nvPr/>
            </p:nvCxnSpPr>
            <p:spPr>
              <a:xfrm>
                <a:off x="1875934" y="3040145"/>
                <a:ext cx="1163068" cy="1517979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1CB04FC9-D37D-7471-E915-7642F04012E1}"/>
                  </a:ext>
                </a:extLst>
              </p:cNvPr>
              <p:cNvSpPr txBox="1"/>
              <p:nvPr/>
            </p:nvSpPr>
            <p:spPr>
              <a:xfrm>
                <a:off x="1753724" y="2670813"/>
                <a:ext cx="3129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>
                    <a:solidFill>
                      <a:srgbClr val="FF0000"/>
                    </a:solidFill>
                  </a:rPr>
                  <a:t>k</a:t>
                </a:r>
                <a:endParaRPr lang="zh-CN" altLang="en-US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783B2310-7F99-EAB5-3D43-ECE1C670B64B}"/>
                  </a:ext>
                </a:extLst>
              </p:cNvPr>
              <p:cNvSpPr txBox="1"/>
              <p:nvPr/>
            </p:nvSpPr>
            <p:spPr>
              <a:xfrm>
                <a:off x="3144466" y="4188791"/>
                <a:ext cx="3129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>
                    <a:solidFill>
                      <a:srgbClr val="FF0000"/>
                    </a:solidFill>
                  </a:rPr>
                  <a:t>h</a:t>
                </a:r>
                <a:endParaRPr lang="zh-CN" altLang="en-US" b="1" dirty="0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27" name="组合 26">
              <a:extLst>
                <a:ext uri="{FF2B5EF4-FFF2-40B4-BE49-F238E27FC236}">
                  <a16:creationId xmlns:a16="http://schemas.microsoft.com/office/drawing/2014/main" id="{7CBA00CE-9B8C-1198-82F8-32A1258F3D6E}"/>
                </a:ext>
              </a:extLst>
            </p:cNvPr>
            <p:cNvGrpSpPr/>
            <p:nvPr/>
          </p:nvGrpSpPr>
          <p:grpSpPr>
            <a:xfrm>
              <a:off x="7682846" y="2680239"/>
              <a:ext cx="1751120" cy="1995719"/>
              <a:chOff x="1706252" y="2670813"/>
              <a:chExt cx="1751120" cy="1995719"/>
            </a:xfrm>
          </p:grpSpPr>
          <p:sp>
            <p:nvSpPr>
              <p:cNvPr id="28" name="椭圆 27">
                <a:extLst>
                  <a:ext uri="{FF2B5EF4-FFF2-40B4-BE49-F238E27FC236}">
                    <a16:creationId xmlns:a16="http://schemas.microsoft.com/office/drawing/2014/main" id="{9669EB8E-7727-2DC7-1892-934CEEFC0DD5}"/>
                  </a:ext>
                </a:extLst>
              </p:cNvPr>
              <p:cNvSpPr/>
              <p:nvPr/>
            </p:nvSpPr>
            <p:spPr>
              <a:xfrm>
                <a:off x="1706252" y="2931736"/>
                <a:ext cx="169682" cy="216817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" name="椭圆 28">
                <a:extLst>
                  <a:ext uri="{FF2B5EF4-FFF2-40B4-BE49-F238E27FC236}">
                    <a16:creationId xmlns:a16="http://schemas.microsoft.com/office/drawing/2014/main" id="{EB262342-7FAA-CA70-EC40-E1F80BAE79D4}"/>
                  </a:ext>
                </a:extLst>
              </p:cNvPr>
              <p:cNvSpPr/>
              <p:nvPr/>
            </p:nvSpPr>
            <p:spPr>
              <a:xfrm>
                <a:off x="3039002" y="4449715"/>
                <a:ext cx="169682" cy="216817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30" name="直接连接符 29">
                <a:extLst>
                  <a:ext uri="{FF2B5EF4-FFF2-40B4-BE49-F238E27FC236}">
                    <a16:creationId xmlns:a16="http://schemas.microsoft.com/office/drawing/2014/main" id="{A6019A76-A6BF-D3BB-5781-231705AF3337}"/>
                  </a:ext>
                </a:extLst>
              </p:cNvPr>
              <p:cNvCxnSpPr>
                <a:cxnSpLocks/>
                <a:stCxn id="28" idx="6"/>
                <a:endCxn id="29" idx="2"/>
              </p:cNvCxnSpPr>
              <p:nvPr/>
            </p:nvCxnSpPr>
            <p:spPr>
              <a:xfrm>
                <a:off x="1875934" y="3040145"/>
                <a:ext cx="1163068" cy="1517979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BC383D32-4464-7587-9BED-45EAD7794182}"/>
                  </a:ext>
                </a:extLst>
              </p:cNvPr>
              <p:cNvSpPr txBox="1"/>
              <p:nvPr/>
            </p:nvSpPr>
            <p:spPr>
              <a:xfrm>
                <a:off x="1753724" y="2670813"/>
                <a:ext cx="3129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>
                    <a:solidFill>
                      <a:srgbClr val="FF0000"/>
                    </a:solidFill>
                  </a:rPr>
                  <a:t>k</a:t>
                </a:r>
                <a:endParaRPr lang="zh-CN" altLang="en-US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02DD284A-BCBB-F208-C6C7-384554EA7510}"/>
                  </a:ext>
                </a:extLst>
              </p:cNvPr>
              <p:cNvSpPr txBox="1"/>
              <p:nvPr/>
            </p:nvSpPr>
            <p:spPr>
              <a:xfrm>
                <a:off x="3144466" y="4188791"/>
                <a:ext cx="3129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>
                    <a:solidFill>
                      <a:srgbClr val="FF0000"/>
                    </a:solidFill>
                  </a:rPr>
                  <a:t>h</a:t>
                </a:r>
                <a:endParaRPr lang="zh-CN" altLang="en-US" b="1" dirty="0">
                  <a:solidFill>
                    <a:srgbClr val="FF0000"/>
                  </a:solidFill>
                </a:endParaRPr>
              </a:p>
            </p:txBody>
          </p:sp>
        </p:grpSp>
      </p:grpSp>
      <p:pic>
        <p:nvPicPr>
          <p:cNvPr id="11" name="内容占位符 4">
            <a:extLst>
              <a:ext uri="{FF2B5EF4-FFF2-40B4-BE49-F238E27FC236}">
                <a16:creationId xmlns:a16="http://schemas.microsoft.com/office/drawing/2014/main" id="{A4636825-E0BE-5326-4C43-97D52BF12E5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72219"/>
          <a:stretch/>
        </p:blipFill>
        <p:spPr>
          <a:xfrm>
            <a:off x="1974787" y="5517372"/>
            <a:ext cx="8436694" cy="1340628"/>
          </a:xfrm>
          <a:prstGeom prst="rect">
            <a:avLst/>
          </a:prstGeom>
        </p:spPr>
      </p:pic>
      <p:sp>
        <p:nvSpPr>
          <p:cNvPr id="14" name="椭圆 13">
            <a:extLst>
              <a:ext uri="{FF2B5EF4-FFF2-40B4-BE49-F238E27FC236}">
                <a16:creationId xmlns:a16="http://schemas.microsoft.com/office/drawing/2014/main" id="{1FC447C2-2220-5326-8C4D-FA1E9E43EE84}"/>
              </a:ext>
            </a:extLst>
          </p:cNvPr>
          <p:cNvSpPr/>
          <p:nvPr/>
        </p:nvSpPr>
        <p:spPr>
          <a:xfrm>
            <a:off x="4423650" y="2359931"/>
            <a:ext cx="183597" cy="2421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98C194D2-32CD-072D-90FF-10E032D14D18}"/>
              </a:ext>
            </a:extLst>
          </p:cNvPr>
          <p:cNvSpPr/>
          <p:nvPr/>
        </p:nvSpPr>
        <p:spPr>
          <a:xfrm>
            <a:off x="4166974" y="4107064"/>
            <a:ext cx="183597" cy="2421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74F434E5-99D3-F704-F2CC-0DDD14DC344F}"/>
              </a:ext>
            </a:extLst>
          </p:cNvPr>
          <p:cNvCxnSpPr>
            <a:cxnSpLocks/>
            <a:stCxn id="14" idx="6"/>
            <a:endCxn id="15" idx="2"/>
          </p:cNvCxnSpPr>
          <p:nvPr/>
        </p:nvCxnSpPr>
        <p:spPr>
          <a:xfrm flipH="1">
            <a:off x="4166974" y="2481018"/>
            <a:ext cx="440273" cy="174713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CADCE7AA-1713-1E21-A62F-C1A460B11BBA}"/>
              </a:ext>
            </a:extLst>
          </p:cNvPr>
          <p:cNvSpPr txBox="1"/>
          <p:nvPr/>
        </p:nvSpPr>
        <p:spPr>
          <a:xfrm>
            <a:off x="4475015" y="2068492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k'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70CD8463-B6B4-D8AD-FD6C-8AB8D311801E}"/>
              </a:ext>
            </a:extLst>
          </p:cNvPr>
          <p:cNvSpPr txBox="1"/>
          <p:nvPr/>
        </p:nvSpPr>
        <p:spPr>
          <a:xfrm>
            <a:off x="4281087" y="3815624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h'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83AEC1C4-302B-D050-2955-2CC40B1D1ABF}"/>
              </a:ext>
            </a:extLst>
          </p:cNvPr>
          <p:cNvSpPr/>
          <p:nvPr/>
        </p:nvSpPr>
        <p:spPr>
          <a:xfrm>
            <a:off x="10860722" y="2377804"/>
            <a:ext cx="183597" cy="2421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C113C692-3A63-AEF9-92F4-AD07AA79F457}"/>
              </a:ext>
            </a:extLst>
          </p:cNvPr>
          <p:cNvSpPr/>
          <p:nvPr/>
        </p:nvSpPr>
        <p:spPr>
          <a:xfrm>
            <a:off x="10604046" y="4124937"/>
            <a:ext cx="183597" cy="2421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D8D55643-8FA6-6CA0-37EE-D293BDA44D81}"/>
              </a:ext>
            </a:extLst>
          </p:cNvPr>
          <p:cNvCxnSpPr>
            <a:cxnSpLocks/>
            <a:stCxn id="21" idx="6"/>
            <a:endCxn id="22" idx="2"/>
          </p:cNvCxnSpPr>
          <p:nvPr/>
        </p:nvCxnSpPr>
        <p:spPr>
          <a:xfrm flipH="1">
            <a:off x="10604046" y="2498891"/>
            <a:ext cx="440273" cy="174713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本框 38">
            <a:extLst>
              <a:ext uri="{FF2B5EF4-FFF2-40B4-BE49-F238E27FC236}">
                <a16:creationId xmlns:a16="http://schemas.microsoft.com/office/drawing/2014/main" id="{8DE4EFFE-5A1B-367F-8996-6AC362ACF227}"/>
              </a:ext>
            </a:extLst>
          </p:cNvPr>
          <p:cNvSpPr txBox="1"/>
          <p:nvPr/>
        </p:nvSpPr>
        <p:spPr>
          <a:xfrm>
            <a:off x="10912087" y="2086365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k'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0BCB0FA8-0506-A64D-0C69-467AB361CA4B}"/>
              </a:ext>
            </a:extLst>
          </p:cNvPr>
          <p:cNvSpPr txBox="1"/>
          <p:nvPr/>
        </p:nvSpPr>
        <p:spPr>
          <a:xfrm>
            <a:off x="10718159" y="3833497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h'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41" name="灯片编号占位符 40">
            <a:extLst>
              <a:ext uri="{FF2B5EF4-FFF2-40B4-BE49-F238E27FC236}">
                <a16:creationId xmlns:a16="http://schemas.microsoft.com/office/drawing/2014/main" id="{264760BD-63DE-B416-C3EE-BE89E2718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207D43-4057-4519-9499-3F64C75647DB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16458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E655EC-333D-49E1-6DE9-BD5D4979F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Method</a:t>
            </a:r>
            <a:r>
              <a:rPr lang="en-US" altLang="zh-CN" dirty="0"/>
              <a:t> – Noise Chaos distinguishment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D3B5E2C-C9FC-9F55-89F7-2AB676CDCE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Simplex Projection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62A83CF-A30F-D1DC-9569-50B49E37DC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5665" y="3216112"/>
            <a:ext cx="5973009" cy="3572374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73980B9D-A4A0-2178-7D15-81219C6DAEC3}"/>
              </a:ext>
            </a:extLst>
          </p:cNvPr>
          <p:cNvSpPr txBox="1"/>
          <p:nvPr/>
        </p:nvSpPr>
        <p:spPr>
          <a:xfrm>
            <a:off x="5700485" y="3132170"/>
            <a:ext cx="68046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Step 1: data prepare (original phase space or phase space reconstruction)</a:t>
            </a:r>
            <a:endParaRPr lang="zh-CN" altLang="en-US" sz="1600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93E9833-34AB-1DDC-C668-3267A5E4F89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21711" b="77102"/>
          <a:stretch/>
        </p:blipFill>
        <p:spPr>
          <a:xfrm>
            <a:off x="5494477" y="3470724"/>
            <a:ext cx="6492145" cy="2042009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10A246C4-4094-D9C7-3FD2-482E270FC195}"/>
              </a:ext>
            </a:extLst>
          </p:cNvPr>
          <p:cNvSpPr txBox="1"/>
          <p:nvPr/>
        </p:nvSpPr>
        <p:spPr>
          <a:xfrm>
            <a:off x="1949367" y="2962681"/>
            <a:ext cx="24320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Embed_dim</a:t>
            </a:r>
            <a:r>
              <a:rPr lang="en-US" altLang="zh-CN" dirty="0"/>
              <a:t> = 4, tau = 1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7F05718-3C64-2EDC-2D92-AD85D2DCCC4D}"/>
              </a:ext>
            </a:extLst>
          </p:cNvPr>
          <p:cNvSpPr txBox="1"/>
          <p:nvPr/>
        </p:nvSpPr>
        <p:spPr>
          <a:xfrm>
            <a:off x="4208819" y="3473509"/>
            <a:ext cx="261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j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9ADD1383-4D75-F1C0-1E59-7C58A60D4C52}"/>
              </a:ext>
            </a:extLst>
          </p:cNvPr>
          <p:cNvSpPr txBox="1"/>
          <p:nvPr/>
        </p:nvSpPr>
        <p:spPr>
          <a:xfrm>
            <a:off x="3662210" y="3477133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k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AD49DBB5-2136-AA46-8861-F0865CBC77C8}"/>
              </a:ext>
            </a:extLst>
          </p:cNvPr>
          <p:cNvSpPr txBox="1"/>
          <p:nvPr/>
        </p:nvSpPr>
        <p:spPr>
          <a:xfrm>
            <a:off x="1676992" y="3429000"/>
            <a:ext cx="248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l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59F0AFEF-4B58-5C44-4F2A-FDDF810FB1E6}"/>
              </a:ext>
            </a:extLst>
          </p:cNvPr>
          <p:cNvSpPr txBox="1"/>
          <p:nvPr/>
        </p:nvSpPr>
        <p:spPr>
          <a:xfrm>
            <a:off x="2436084" y="3429000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m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03C708D1-4FAA-E466-3C6D-A7159F95E5D5}"/>
              </a:ext>
            </a:extLst>
          </p:cNvPr>
          <p:cNvSpPr txBox="1"/>
          <p:nvPr/>
        </p:nvSpPr>
        <p:spPr>
          <a:xfrm>
            <a:off x="7511004" y="5185073"/>
            <a:ext cx="744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m = ~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19" name="灯片编号占位符 18">
            <a:extLst>
              <a:ext uri="{FF2B5EF4-FFF2-40B4-BE49-F238E27FC236}">
                <a16:creationId xmlns:a16="http://schemas.microsoft.com/office/drawing/2014/main" id="{5C0762C1-C8E1-C97F-94B7-594DDE6C59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207D43-4057-4519-9499-3F64C75647DB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32527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>
            <a:extLst>
              <a:ext uri="{FF2B5EF4-FFF2-40B4-BE49-F238E27FC236}">
                <a16:creationId xmlns:a16="http://schemas.microsoft.com/office/drawing/2014/main" id="{B33309AA-B114-D696-61AB-A2C9D656EF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4337" y="4725159"/>
            <a:ext cx="6307680" cy="1368584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40E655EC-333D-49E1-6DE9-BD5D4979F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Method</a:t>
            </a:r>
            <a:r>
              <a:rPr lang="en-US" altLang="zh-CN" dirty="0"/>
              <a:t> – Noise Chaos distinguishment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D3B5E2C-C9FC-9F55-89F7-2AB676CDCE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Simplex Projection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F9FF0DD-C5EF-C896-C325-97A15A7F09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3345" y="3045135"/>
            <a:ext cx="5649113" cy="352474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93E9833-34AB-1DDC-C668-3267A5E4F89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20018" b="56491"/>
          <a:stretch/>
        </p:blipFill>
        <p:spPr>
          <a:xfrm>
            <a:off x="5814785" y="2979226"/>
            <a:ext cx="6377215" cy="161097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877BD2D-41B7-56FF-C9AB-7598C9BA20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33920" y="3399590"/>
            <a:ext cx="298431" cy="1392676"/>
          </a:xfrm>
          <a:prstGeom prst="rect">
            <a:avLst/>
          </a:prstGeom>
        </p:spPr>
      </p:pic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6105A061-027E-9109-8C20-8EB5CA70B226}"/>
              </a:ext>
            </a:extLst>
          </p:cNvPr>
          <p:cNvCxnSpPr>
            <a:cxnSpLocks/>
          </p:cNvCxnSpPr>
          <p:nvPr/>
        </p:nvCxnSpPr>
        <p:spPr>
          <a:xfrm flipV="1">
            <a:off x="5471774" y="4001294"/>
            <a:ext cx="1927246" cy="126709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5D893159-39EF-6F04-6BF3-0DE69999031F}"/>
              </a:ext>
            </a:extLst>
          </p:cNvPr>
          <p:cNvCxnSpPr>
            <a:cxnSpLocks/>
          </p:cNvCxnSpPr>
          <p:nvPr/>
        </p:nvCxnSpPr>
        <p:spPr>
          <a:xfrm flipV="1">
            <a:off x="5511197" y="4153107"/>
            <a:ext cx="2759368" cy="136796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灯片编号占位符 18">
            <a:extLst>
              <a:ext uri="{FF2B5EF4-FFF2-40B4-BE49-F238E27FC236}">
                <a16:creationId xmlns:a16="http://schemas.microsoft.com/office/drawing/2014/main" id="{CC64DE90-819D-2E1A-0DCA-49CD621D4D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207D43-4057-4519-9499-3F64C75647DB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0839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65E3422-0250-A969-25BE-1257367C30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Introduction</a:t>
            </a:r>
            <a:endParaRPr lang="zh-CN" altLang="en-US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1654A45-FB79-A1DD-16A8-E9503459A8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574280" cy="4351338"/>
          </a:xfrm>
        </p:spPr>
        <p:txBody>
          <a:bodyPr>
            <a:normAutofit fontScale="92500" lnSpcReduction="10000"/>
          </a:bodyPr>
          <a:lstStyle/>
          <a:p>
            <a:r>
              <a:rPr lang="en-US" altLang="zh-CN" dirty="0"/>
              <a:t>This research tries to do these things:</a:t>
            </a:r>
          </a:p>
          <a:p>
            <a:endParaRPr lang="en-US" altLang="zh-CN" dirty="0"/>
          </a:p>
          <a:p>
            <a:r>
              <a:rPr lang="en-US" altLang="zh-CN" dirty="0"/>
              <a:t>1. </a:t>
            </a:r>
            <a:r>
              <a:rPr lang="en-US" altLang="zh-CN" dirty="0">
                <a:solidFill>
                  <a:srgbClr val="FF0000"/>
                </a:solidFill>
              </a:rPr>
              <a:t>Quantify</a:t>
            </a:r>
            <a:r>
              <a:rPr lang="en-US" altLang="zh-CN" dirty="0"/>
              <a:t> the complexity of cardiac system </a:t>
            </a:r>
            <a:r>
              <a:rPr lang="en-US" altLang="zh-CN" dirty="0">
                <a:solidFill>
                  <a:srgbClr val="FF0000"/>
                </a:solidFill>
              </a:rPr>
              <a:t>simulations</a:t>
            </a:r>
            <a:r>
              <a:rPr lang="en-US" altLang="zh-CN" dirty="0"/>
              <a:t> with parameter changing</a:t>
            </a:r>
          </a:p>
          <a:p>
            <a:r>
              <a:rPr lang="en-US" altLang="zh-CN" dirty="0"/>
              <a:t>2. </a:t>
            </a:r>
            <a:r>
              <a:rPr lang="en-US" altLang="zh-CN" dirty="0">
                <a:solidFill>
                  <a:srgbClr val="FF0000"/>
                </a:solidFill>
              </a:rPr>
              <a:t>Quantify</a:t>
            </a:r>
            <a:r>
              <a:rPr lang="en-US" altLang="zh-CN" dirty="0"/>
              <a:t> simulations with </a:t>
            </a:r>
            <a:r>
              <a:rPr lang="en-US" altLang="zh-CN" dirty="0">
                <a:solidFill>
                  <a:srgbClr val="FF0000"/>
                </a:solidFill>
              </a:rPr>
              <a:t>meandering</a:t>
            </a:r>
            <a:r>
              <a:rPr lang="en-US" altLang="zh-CN" dirty="0"/>
              <a:t> cases.</a:t>
            </a:r>
          </a:p>
          <a:p>
            <a:r>
              <a:rPr lang="en-US" altLang="zh-CN" dirty="0"/>
              <a:t>3. </a:t>
            </a:r>
            <a:r>
              <a:rPr lang="en-US" altLang="zh-CN" dirty="0">
                <a:solidFill>
                  <a:srgbClr val="FF0000"/>
                </a:solidFill>
              </a:rPr>
              <a:t>Quantify</a:t>
            </a:r>
            <a:r>
              <a:rPr lang="en-US" altLang="zh-CN" dirty="0"/>
              <a:t> </a:t>
            </a:r>
            <a:r>
              <a:rPr lang="en-US" altLang="zh-CN" dirty="0">
                <a:solidFill>
                  <a:srgbClr val="FF0000"/>
                </a:solidFill>
              </a:rPr>
              <a:t>experimental</a:t>
            </a:r>
            <a:r>
              <a:rPr lang="en-US" altLang="zh-CN" dirty="0"/>
              <a:t> results that have </a:t>
            </a:r>
            <a:r>
              <a:rPr lang="en-US" altLang="zh-CN" dirty="0">
                <a:solidFill>
                  <a:srgbClr val="FF0000"/>
                </a:solidFill>
              </a:rPr>
              <a:t>noise</a:t>
            </a:r>
            <a:r>
              <a:rPr lang="en-US" altLang="zh-CN" dirty="0"/>
              <a:t>.</a:t>
            </a:r>
          </a:p>
          <a:p>
            <a:endParaRPr lang="en-US" altLang="zh-CN" dirty="0"/>
          </a:p>
          <a:p>
            <a:r>
              <a:rPr lang="en-US" altLang="zh-CN" dirty="0"/>
              <a:t>With determination of the chaotic and non-chaotic regions for different parameters, it can guide the cardiac medication to avoid deadly chaos and help us understand the cardiac model more.</a:t>
            </a:r>
          </a:p>
          <a:p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6A4B594-59FE-8CA6-7586-031A5CD9D4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2480" y="74598"/>
            <a:ext cx="3779520" cy="3888236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6205B378-1784-AE6E-7B3A-5C1875A43750}"/>
              </a:ext>
            </a:extLst>
          </p:cNvPr>
          <p:cNvSpPr txBox="1"/>
          <p:nvPr/>
        </p:nvSpPr>
        <p:spPr>
          <a:xfrm>
            <a:off x="10214876" y="2463221"/>
            <a:ext cx="30008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00" dirty="0"/>
              <a:t>70</a:t>
            </a:r>
            <a:endParaRPr lang="zh-CN" altLang="en-US" sz="900" dirty="0"/>
          </a:p>
        </p:txBody>
      </p:sp>
      <p:pic>
        <p:nvPicPr>
          <p:cNvPr id="5" name="图片 4" descr="图表">
            <a:extLst>
              <a:ext uri="{FF2B5EF4-FFF2-40B4-BE49-F238E27FC236}">
                <a16:creationId xmlns:a16="http://schemas.microsoft.com/office/drawing/2014/main" id="{BFFE5E6E-6A6B-98CB-A398-820D0C2E3A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2695" y="4723391"/>
            <a:ext cx="3999305" cy="1588509"/>
          </a:xfrm>
          <a:prstGeom prst="rect">
            <a:avLst/>
          </a:prstGeom>
        </p:spPr>
      </p:pic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717BB7E-FBDB-1566-9F57-CB3B21224C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207D43-4057-4519-9499-3F64C75647DB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337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81DA59-F25C-A5D0-5652-5FDB3CF26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Method</a:t>
            </a:r>
            <a:r>
              <a:rPr lang="en-US" altLang="zh-CN" dirty="0"/>
              <a:t> – Noise Chaos distinguishment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7897727-64F8-DD50-ECD9-0CBB45BBE3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2489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zh-CN" sz="2400" dirty="0"/>
              <a:t>Unautocorrelated noise would not be predicted by similar patterns since its next data point is not correlated with current pattern.</a:t>
            </a:r>
          </a:p>
          <a:p>
            <a:r>
              <a:rPr lang="en-US" altLang="zh-CN" sz="2400" dirty="0"/>
              <a:t>We can expect the </a:t>
            </a:r>
            <a:r>
              <a:rPr lang="en-US" altLang="zh-CN" sz="2400" dirty="0">
                <a:solidFill>
                  <a:srgbClr val="FF0000"/>
                </a:solidFill>
              </a:rPr>
              <a:t>chaos</a:t>
            </a:r>
            <a:r>
              <a:rPr lang="en-US" altLang="zh-CN" sz="2400" dirty="0"/>
              <a:t> has </a:t>
            </a:r>
            <a:r>
              <a:rPr lang="en-US" altLang="zh-CN" sz="2400" dirty="0">
                <a:solidFill>
                  <a:srgbClr val="FF0000"/>
                </a:solidFill>
              </a:rPr>
              <a:t>decreasing</a:t>
            </a:r>
            <a:r>
              <a:rPr lang="en-US" altLang="zh-CN" sz="2400" dirty="0"/>
              <a:t> prediction score with </a:t>
            </a:r>
            <a:r>
              <a:rPr lang="en-US" altLang="zh-CN" sz="2400" dirty="0">
                <a:solidFill>
                  <a:srgbClr val="FF0000"/>
                </a:solidFill>
              </a:rPr>
              <a:t>increasing</a:t>
            </a:r>
            <a:r>
              <a:rPr lang="en-US" altLang="zh-CN" sz="2400" dirty="0"/>
              <a:t> prediction steps. But noise just keep a flat line.</a:t>
            </a:r>
            <a:endParaRPr lang="zh-CN" altLang="en-US" sz="24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840B718-8250-1FF0-23A3-D74434B89A8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101" b="2901"/>
          <a:stretch/>
        </p:blipFill>
        <p:spPr>
          <a:xfrm>
            <a:off x="4232826" y="2907747"/>
            <a:ext cx="7959174" cy="4027255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E833B91-256C-A917-1E0F-0CF5EA0D3C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207D43-4057-4519-9499-3F64C75647DB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11483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4E78CB-2D08-1982-871A-8B9C28B779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Method </a:t>
            </a:r>
            <a:r>
              <a:rPr lang="en-US" altLang="zh-CN" dirty="0"/>
              <a:t>- Simulation</a:t>
            </a:r>
            <a:endParaRPr lang="zh-CN" altLang="en-US" dirty="0"/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58C8D2BD-23EE-7F31-9B9E-38ECBCBAEDAD}"/>
              </a:ext>
            </a:extLst>
          </p:cNvPr>
          <p:cNvSpPr txBox="1">
            <a:spLocks/>
          </p:cNvSpPr>
          <p:nvPr/>
        </p:nvSpPr>
        <p:spPr>
          <a:xfrm>
            <a:off x="705485" y="1618691"/>
            <a:ext cx="701075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We take advantage of fast GPU simulations using  </a:t>
            </a:r>
            <a:r>
              <a:rPr lang="en-US" altLang="zh-CN" dirty="0" err="1"/>
              <a:t>webGL</a:t>
            </a:r>
            <a:r>
              <a:rPr lang="en-US" altLang="zh-CN" dirty="0"/>
              <a:t>.</a:t>
            </a:r>
          </a:p>
          <a:p>
            <a:r>
              <a:rPr lang="en-US" altLang="zh-CN" dirty="0">
                <a:hlinkClick r:id="rId2"/>
              </a:rPr>
              <a:t>https://abubujs.org/</a:t>
            </a:r>
            <a:r>
              <a:rPr lang="en-US" altLang="zh-CN" dirty="0"/>
              <a:t> (Dr. Abouzar </a:t>
            </a:r>
            <a:r>
              <a:rPr lang="en-US" altLang="zh-CN" dirty="0" err="1"/>
              <a:t>Kaboudian</a:t>
            </a:r>
            <a:r>
              <a:rPr lang="en-US" altLang="zh-CN" dirty="0"/>
              <a:t>)</a:t>
            </a:r>
          </a:p>
          <a:p>
            <a:r>
              <a:rPr lang="en-US" altLang="zh-CN" dirty="0"/>
              <a:t>It can run real-time simulation on PC, tablet and even cell phone.</a:t>
            </a:r>
          </a:p>
          <a:p>
            <a:pPr marL="0" indent="0">
              <a:buNone/>
            </a:pP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grpSp>
        <p:nvGrpSpPr>
          <p:cNvPr id="5" name="组合 3">
            <a:extLst>
              <a:ext uri="{FF2B5EF4-FFF2-40B4-BE49-F238E27FC236}">
                <a16:creationId xmlns:a16="http://schemas.microsoft.com/office/drawing/2014/main" id="{4030F026-3021-812D-5D02-71227EB47446}"/>
              </a:ext>
            </a:extLst>
          </p:cNvPr>
          <p:cNvGrpSpPr/>
          <p:nvPr/>
        </p:nvGrpSpPr>
        <p:grpSpPr>
          <a:xfrm>
            <a:off x="8532108" y="1458235"/>
            <a:ext cx="3590515" cy="4511794"/>
            <a:chOff x="7054009" y="697917"/>
            <a:chExt cx="4057650" cy="5712510"/>
          </a:xfrm>
        </p:grpSpPr>
        <p:pic>
          <p:nvPicPr>
            <p:cNvPr id="6" name="图片 4">
              <a:extLst>
                <a:ext uri="{FF2B5EF4-FFF2-40B4-BE49-F238E27FC236}">
                  <a16:creationId xmlns:a16="http://schemas.microsoft.com/office/drawing/2014/main" id="{5097C7D0-29EB-A96C-120B-0120399C02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60345" y="6096058"/>
              <a:ext cx="3143689" cy="314369"/>
            </a:xfrm>
            <a:prstGeom prst="rect">
              <a:avLst/>
            </a:prstGeom>
          </p:spPr>
        </p:pic>
        <p:pic>
          <p:nvPicPr>
            <p:cNvPr id="7" name="图片 5" descr="图形用户界面&#10;&#10;描述已自动生成">
              <a:extLst>
                <a:ext uri="{FF2B5EF4-FFF2-40B4-BE49-F238E27FC236}">
                  <a16:creationId xmlns:a16="http://schemas.microsoft.com/office/drawing/2014/main" id="{11AE43C0-B998-23AD-63A2-7773F59F0B9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4009" y="3810058"/>
              <a:ext cx="4057650" cy="2286000"/>
            </a:xfrm>
            <a:prstGeom prst="rect">
              <a:avLst/>
            </a:prstGeom>
          </p:spPr>
        </p:pic>
        <p:pic>
          <p:nvPicPr>
            <p:cNvPr id="8" name="Picture 9" descr="A human heart with veins&#10;&#10;Description automatically generated">
              <a:extLst>
                <a:ext uri="{FF2B5EF4-FFF2-40B4-BE49-F238E27FC236}">
                  <a16:creationId xmlns:a16="http://schemas.microsoft.com/office/drawing/2014/main" id="{6E3B26DC-0B77-1C77-9E38-DCC78CCB4B8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68584" y="697917"/>
              <a:ext cx="1743075" cy="2628900"/>
            </a:xfrm>
            <a:prstGeom prst="rect">
              <a:avLst/>
            </a:prstGeom>
          </p:spPr>
        </p:pic>
        <p:sp>
          <p:nvSpPr>
            <p:cNvPr id="9" name="Rectangle 11">
              <a:extLst>
                <a:ext uri="{FF2B5EF4-FFF2-40B4-BE49-F238E27FC236}">
                  <a16:creationId xmlns:a16="http://schemas.microsoft.com/office/drawing/2014/main" id="{B50C033F-4BFF-609E-7130-4142A965F854}"/>
                </a:ext>
              </a:extLst>
            </p:cNvPr>
            <p:cNvSpPr/>
            <p:nvPr/>
          </p:nvSpPr>
          <p:spPr>
            <a:xfrm>
              <a:off x="10006148" y="2210234"/>
              <a:ext cx="830797" cy="642693"/>
            </a:xfrm>
            <a:prstGeom prst="rect">
              <a:avLst/>
            </a:prstGeom>
            <a:noFill/>
            <a:ln w="6032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Connector 13">
              <a:extLst>
                <a:ext uri="{FF2B5EF4-FFF2-40B4-BE49-F238E27FC236}">
                  <a16:creationId xmlns:a16="http://schemas.microsoft.com/office/drawing/2014/main" id="{D818EE36-AFE3-43CC-2834-BB1BE7B435C5}"/>
                </a:ext>
              </a:extLst>
            </p:cNvPr>
            <p:cNvCxnSpPr/>
            <p:nvPr/>
          </p:nvCxnSpPr>
          <p:spPr>
            <a:xfrm flipH="1">
              <a:off x="7142770" y="2210234"/>
              <a:ext cx="2790227" cy="159982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5">
              <a:extLst>
                <a:ext uri="{FF2B5EF4-FFF2-40B4-BE49-F238E27FC236}">
                  <a16:creationId xmlns:a16="http://schemas.microsoft.com/office/drawing/2014/main" id="{F605FCCD-AFBA-F425-432F-A3F6F3A75261}"/>
                </a:ext>
              </a:extLst>
            </p:cNvPr>
            <p:cNvCxnSpPr/>
            <p:nvPr/>
          </p:nvCxnSpPr>
          <p:spPr>
            <a:xfrm flipH="1">
              <a:off x="9002921" y="2852927"/>
              <a:ext cx="1834024" cy="108683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8">
              <a:extLst>
                <a:ext uri="{FF2B5EF4-FFF2-40B4-BE49-F238E27FC236}">
                  <a16:creationId xmlns:a16="http://schemas.microsoft.com/office/drawing/2014/main" id="{86144C75-86AE-EF89-31A2-B61E38060A2F}"/>
                </a:ext>
              </a:extLst>
            </p:cNvPr>
            <p:cNvSpPr txBox="1"/>
            <p:nvPr/>
          </p:nvSpPr>
          <p:spPr>
            <a:xfrm>
              <a:off x="8259658" y="2997938"/>
              <a:ext cx="20577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Wave propagating  </a:t>
              </a:r>
            </a:p>
          </p:txBody>
        </p:sp>
        <p:sp>
          <p:nvSpPr>
            <p:cNvPr id="13" name="TextBox 19">
              <a:extLst>
                <a:ext uri="{FF2B5EF4-FFF2-40B4-BE49-F238E27FC236}">
                  <a16:creationId xmlns:a16="http://schemas.microsoft.com/office/drawing/2014/main" id="{FF391F42-8895-8F60-9FBE-9A21878BDCF5}"/>
                </a:ext>
              </a:extLst>
            </p:cNvPr>
            <p:cNvSpPr txBox="1"/>
            <p:nvPr/>
          </p:nvSpPr>
          <p:spPr>
            <a:xfrm>
              <a:off x="7926578" y="3225869"/>
              <a:ext cx="18325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        (simulation) </a:t>
              </a:r>
            </a:p>
          </p:txBody>
        </p:sp>
      </p:grpSp>
      <p:pic>
        <p:nvPicPr>
          <p:cNvPr id="15" name="图片 14">
            <a:extLst>
              <a:ext uri="{FF2B5EF4-FFF2-40B4-BE49-F238E27FC236}">
                <a16:creationId xmlns:a16="http://schemas.microsoft.com/office/drawing/2014/main" id="{7E720344-4C57-CFA9-A954-A54E4F1738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1905" y="4097368"/>
            <a:ext cx="7887801" cy="2667372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73A37F8-F452-F378-3A08-D7D913A5E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207D43-4057-4519-9499-3F64C75647DB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76070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C4675E-D312-63E2-6D92-791CBBA94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Current Result and Future Work</a:t>
            </a:r>
            <a:r>
              <a:rPr lang="en-US" altLang="zh-CN" dirty="0"/>
              <a:t> – FNN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29E08AE-A363-6119-DBAE-741B82476E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000" dirty="0"/>
              <a:t>Now, by plotting the </a:t>
            </a:r>
            <a:r>
              <a:rPr lang="en-US" altLang="zh-CN" sz="2000" dirty="0">
                <a:solidFill>
                  <a:srgbClr val="FF0000"/>
                </a:solidFill>
              </a:rPr>
              <a:t>FNN percentage</a:t>
            </a:r>
            <a:r>
              <a:rPr lang="en-US" altLang="zh-CN" sz="2000" dirty="0"/>
              <a:t> with respect to m, we get </a:t>
            </a:r>
            <a:r>
              <a:rPr lang="en-US" altLang="zh-CN" sz="2000" dirty="0">
                <a:solidFill>
                  <a:srgbClr val="FF0000"/>
                </a:solidFill>
              </a:rPr>
              <a:t>optimal m </a:t>
            </a:r>
            <a:r>
              <a:rPr lang="en-US" altLang="zh-CN" sz="2000" dirty="0"/>
              <a:t>when it no longer decreases</a:t>
            </a:r>
            <a:endParaRPr lang="zh-CN" altLang="en-US" sz="20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35B0AE1-F6E8-6BA0-E8FE-43273EB262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5537" y="2161520"/>
            <a:ext cx="8849960" cy="4696480"/>
          </a:xfrm>
          <a:prstGeom prst="rect">
            <a:avLst/>
          </a:prstGeom>
        </p:spPr>
      </p:pic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4FE36B98-BAC2-4885-4D07-9E5A339FC709}"/>
              </a:ext>
            </a:extLst>
          </p:cNvPr>
          <p:cNvCxnSpPr>
            <a:cxnSpLocks/>
          </p:cNvCxnSpPr>
          <p:nvPr/>
        </p:nvCxnSpPr>
        <p:spPr>
          <a:xfrm flipH="1">
            <a:off x="6026573" y="3953829"/>
            <a:ext cx="605233" cy="17323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D473871D-B404-0830-D418-B3E3AF2597D9}"/>
              </a:ext>
            </a:extLst>
          </p:cNvPr>
          <p:cNvSpPr txBox="1"/>
          <p:nvPr/>
        </p:nvSpPr>
        <p:spPr>
          <a:xfrm>
            <a:off x="5387170" y="3584497"/>
            <a:ext cx="28328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Minimum crossings happen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EC181BE-A74B-D490-B0C9-47926102A76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" r="51729"/>
          <a:stretch/>
        </p:blipFill>
        <p:spPr>
          <a:xfrm>
            <a:off x="5387170" y="2673496"/>
            <a:ext cx="3361491" cy="49536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63FDE65-ECE8-F4D4-7436-D8661E6FB73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94415" r="409"/>
          <a:stretch/>
        </p:blipFill>
        <p:spPr>
          <a:xfrm>
            <a:off x="8824861" y="2673495"/>
            <a:ext cx="360429" cy="495369"/>
          </a:xfrm>
          <a:prstGeom prst="rect">
            <a:avLst/>
          </a:prstGeom>
        </p:spPr>
      </p:pic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0C2D9A22-3986-67F4-EFBB-5412D745B3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207D43-4057-4519-9499-3F64C75647DB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76726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3BB9401B-8DBA-81E3-E7F3-39EF6481F0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1065" y="1174918"/>
            <a:ext cx="7530935" cy="5317957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54EE14A6-1411-CCF7-F4D6-CC077A203D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Current Result and Future Work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874DA61-F43F-C06D-1CCA-E11DA1FF0A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4811829" cy="4351338"/>
          </a:xfrm>
        </p:spPr>
        <p:txBody>
          <a:bodyPr/>
          <a:lstStyle/>
          <a:p>
            <a:r>
              <a:rPr lang="en-US" altLang="zh-CN" dirty="0"/>
              <a:t>For </a:t>
            </a:r>
            <a:r>
              <a:rPr lang="en-US" altLang="zh-CN" dirty="0" err="1"/>
              <a:t>tau_d</a:t>
            </a:r>
            <a:r>
              <a:rPr lang="en-US" altLang="zh-CN" dirty="0"/>
              <a:t>, which is the resistance of Na+, I quantified the chaos, which qualitatively match with the simulation map.</a:t>
            </a:r>
          </a:p>
          <a:p>
            <a:endParaRPr lang="en-US" altLang="zh-CN" dirty="0"/>
          </a:p>
          <a:p>
            <a:r>
              <a:rPr lang="en-US" altLang="zh-CN" dirty="0"/>
              <a:t>Demo: </a:t>
            </a:r>
            <a:r>
              <a:rPr lang="zh-CN" altLang="en-US" sz="1800" dirty="0">
                <a:hlinkClick r:id="rId3"/>
              </a:rPr>
              <a:t>https://chaos.gatech.edu/eaav6019/files/2D-3V-Model/index.html</a:t>
            </a:r>
            <a:endParaRPr lang="zh-CN" altLang="en-US" sz="1800" dirty="0"/>
          </a:p>
          <a:p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5EE3B45-CB7F-DE94-9AFF-ED07B42A91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207D43-4057-4519-9499-3F64C75647DB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0648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E32118-A8E8-8498-AC1E-6F414D53E9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Current Result and Future Work</a:t>
            </a:r>
            <a:endParaRPr lang="zh-CN" altLang="en-US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4A642A4-BA9C-C7F4-83E5-374FD0CEB3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44521" cy="4351338"/>
          </a:xfrm>
        </p:spPr>
        <p:txBody>
          <a:bodyPr/>
          <a:lstStyle/>
          <a:p>
            <a:r>
              <a:rPr lang="en-US" altLang="zh-CN" dirty="0"/>
              <a:t>Quantification of more complex models/patterns</a:t>
            </a:r>
          </a:p>
          <a:p>
            <a:endParaRPr lang="en-US" altLang="zh-CN" dirty="0"/>
          </a:p>
          <a:p>
            <a:r>
              <a:rPr lang="en-US" altLang="zh-CN" dirty="0"/>
              <a:t>For example, here is the LE for different tip meandering cases.</a:t>
            </a:r>
          </a:p>
          <a:p>
            <a:endParaRPr lang="en-US" altLang="zh-CN" dirty="0"/>
          </a:p>
          <a:p>
            <a:r>
              <a:rPr lang="en-US" altLang="zh-CN" dirty="0"/>
              <a:t>Notice here “temporal” used TISEAN (Nonlinear Time Series Analysis)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93D18F5-727E-9C6A-243B-94B916393A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2721" y="1331322"/>
            <a:ext cx="6010356" cy="5369500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EC8F25C-496A-3DAC-15A1-39EE40AAE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207D43-4057-4519-9499-3F64C75647DB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32495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E32118-A8E8-8498-AC1E-6F414D53E9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Current Result and Future Work</a:t>
            </a:r>
            <a:endParaRPr lang="zh-CN" altLang="en-US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4A642A4-BA9C-C7F4-83E5-374FD0CEB3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951720" cy="2226611"/>
          </a:xfrm>
        </p:spPr>
        <p:txBody>
          <a:bodyPr>
            <a:normAutofit/>
          </a:bodyPr>
          <a:lstStyle/>
          <a:p>
            <a:r>
              <a:rPr lang="en-US" altLang="zh-CN" dirty="0"/>
              <a:t>Quantification of experimental results.</a:t>
            </a:r>
          </a:p>
          <a:p>
            <a:endParaRPr lang="en-US" altLang="zh-CN" dirty="0"/>
          </a:p>
          <a:p>
            <a:r>
              <a:rPr lang="en-US" altLang="zh-CN" dirty="0"/>
              <a:t>For example, here is the LE for pig hearts.</a:t>
            </a:r>
            <a:endParaRPr lang="zh-CN" altLang="en-US" dirty="0"/>
          </a:p>
        </p:txBody>
      </p:sp>
      <p:pic>
        <p:nvPicPr>
          <p:cNvPr id="6" name="图片 5" descr="图形用户界面&#10;&#10;描述已自动生成">
            <a:extLst>
              <a:ext uri="{FF2B5EF4-FFF2-40B4-BE49-F238E27FC236}">
                <a16:creationId xmlns:a16="http://schemas.microsoft.com/office/drawing/2014/main" id="{2311BD83-2C9C-7E67-F53A-F8D3A63AD9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732" y="3857255"/>
            <a:ext cx="6308171" cy="293327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A69EAEE-0604-D698-E06D-BB78C2CEDB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3435" y="1630644"/>
            <a:ext cx="4461408" cy="2226611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365D9DD-EE16-B66B-D2B1-09D87A1F2B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207D43-4057-4519-9499-3F64C75647DB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19910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173B0E-1966-1000-9735-03A8D264F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Conclusion</a:t>
            </a:r>
            <a:endParaRPr lang="zh-CN" altLang="en-US" b="1" dirty="0"/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081AC2C5-BEA8-7C53-97C3-B215AF5849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fontScale="85000" lnSpcReduction="20000"/>
          </a:bodyPr>
          <a:lstStyle/>
          <a:p>
            <a:r>
              <a:rPr lang="en-US" altLang="zh-CN" dirty="0"/>
              <a:t>The 3V SIM Model is a simplified cardiac model, retaining essential activation and inactivation characteristics while having fewer variables.</a:t>
            </a:r>
          </a:p>
          <a:p>
            <a:endParaRPr lang="en-US" altLang="zh-CN" dirty="0"/>
          </a:p>
          <a:p>
            <a:r>
              <a:rPr lang="en-US" altLang="zh-CN" dirty="0"/>
              <a:t>I showed that APD data could be alternative choice for determining the Lyapunov exponent.</a:t>
            </a:r>
          </a:p>
          <a:p>
            <a:endParaRPr lang="en-US" altLang="zh-CN" dirty="0"/>
          </a:p>
          <a:p>
            <a:r>
              <a:rPr lang="en-US" altLang="zh-CN" dirty="0"/>
              <a:t>What’s more, integrating spatial information with the Spatial-Temporal Algorithm could significantly reduce the amount of APD data needed, enabling quicker and even real-time determination of the Lyapunov exponent. </a:t>
            </a:r>
          </a:p>
          <a:p>
            <a:endParaRPr lang="en-US" altLang="zh-CN" dirty="0"/>
          </a:p>
          <a:p>
            <a:r>
              <a:rPr lang="en-US" altLang="zh-CN" dirty="0"/>
              <a:t>It can help drug development by showing which particular region of parameters are sensitive and likely to induce chaotic behavior.</a:t>
            </a:r>
          </a:p>
          <a:p>
            <a:endParaRPr lang="en-US" altLang="zh-CN" dirty="0"/>
          </a:p>
          <a:p>
            <a:endParaRPr lang="en-US" altLang="zh-CN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72F34A4-D345-4B82-2CCD-EDED789347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207D43-4057-4519-9499-3F64C75647DB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464405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112814-0133-F281-E7AC-A64771DE5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Thanks to CHAOS Lab!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FB0FDE0-4CC1-4ABB-E4CE-4E00A69997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329539" cy="4351338"/>
          </a:xfrm>
        </p:spPr>
        <p:txBody>
          <a:bodyPr>
            <a:normAutofit/>
          </a:bodyPr>
          <a:lstStyle/>
          <a:p>
            <a:r>
              <a:rPr lang="en-US" altLang="zh-CN" dirty="0"/>
              <a:t>Current Members:</a:t>
            </a:r>
          </a:p>
          <a:p>
            <a:pPr lvl="1"/>
            <a:r>
              <a:rPr lang="en-US" altLang="zh-CN" dirty="0"/>
              <a:t>Casey</a:t>
            </a:r>
          </a:p>
          <a:p>
            <a:pPr lvl="1"/>
            <a:r>
              <a:rPr lang="en-US" altLang="zh-CN" dirty="0"/>
              <a:t>Evan</a:t>
            </a:r>
          </a:p>
          <a:p>
            <a:pPr lvl="1"/>
            <a:r>
              <a:rPr lang="en-US" altLang="zh-CN" dirty="0"/>
              <a:t>Henry</a:t>
            </a:r>
          </a:p>
          <a:p>
            <a:pPr lvl="1"/>
            <a:r>
              <a:rPr lang="en-US" altLang="zh-CN" dirty="0"/>
              <a:t>Jimena</a:t>
            </a:r>
          </a:p>
          <a:p>
            <a:pPr lvl="1"/>
            <a:r>
              <a:rPr lang="en-US" altLang="zh-CN" dirty="0"/>
              <a:t>Lynn</a:t>
            </a:r>
          </a:p>
          <a:p>
            <a:pPr lvl="1"/>
            <a:r>
              <a:rPr lang="en-US" altLang="zh-CN" dirty="0"/>
              <a:t>Mikael</a:t>
            </a:r>
          </a:p>
          <a:p>
            <a:pPr lvl="1"/>
            <a:r>
              <a:rPr lang="en-US" altLang="zh-CN" dirty="0"/>
              <a:t>Mikhail</a:t>
            </a:r>
          </a:p>
          <a:p>
            <a:pPr lvl="1"/>
            <a:r>
              <a:rPr lang="en-US" altLang="zh-CN" dirty="0"/>
              <a:t>Will</a:t>
            </a:r>
          </a:p>
          <a:p>
            <a:pPr lvl="1"/>
            <a:r>
              <a:rPr lang="en-US" altLang="zh-CN" dirty="0"/>
              <a:t>Flavio (Adviser)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56B3530-EEC5-A936-2FF7-9420A42B1B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5221" y="1781767"/>
            <a:ext cx="7078579" cy="4395196"/>
          </a:xfrm>
          <a:prstGeom prst="rect">
            <a:avLst/>
          </a:prstGeom>
        </p:spPr>
      </p:pic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3889E59-A382-8604-1FCD-0C7381DFE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207D43-4057-4519-9499-3F64C75647DB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04423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5EC33F0-0B06-AAD1-83A6-2B60991F5E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altLang="zh-CN" sz="3600" b="1" dirty="0"/>
              <a:t>Any Question?</a:t>
            </a:r>
            <a:endParaRPr lang="zh-CN" altLang="en-US" sz="3600" b="1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F79D0F8-3478-719B-F998-C7D4206A2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552B6-A02D-4AEC-B47B-C6202C8BE299}" type="slidenum">
              <a:rPr lang="zh-CN" altLang="en-US" smtClean="0"/>
              <a:t>38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889860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A609CC-0011-49A2-F80E-567A44AA8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Introduction</a:t>
            </a:r>
            <a:r>
              <a:rPr lang="en-US" altLang="zh-CN" dirty="0"/>
              <a:t> – Chaos Quantification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7393586-F754-8CBA-410D-C9B2BF43CE54}"/>
              </a:ext>
            </a:extLst>
          </p:cNvPr>
          <p:cNvSpPr txBox="1"/>
          <p:nvPr/>
        </p:nvSpPr>
        <p:spPr>
          <a:xfrm>
            <a:off x="932046" y="4606802"/>
            <a:ext cx="94820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They have </a:t>
            </a:r>
            <a:r>
              <a:rPr lang="en-US" altLang="zh-CN" sz="2800" dirty="0">
                <a:solidFill>
                  <a:srgbClr val="FF0000"/>
                </a:solidFill>
              </a:rPr>
              <a:t>different complexities</a:t>
            </a:r>
            <a:r>
              <a:rPr lang="en-US" altLang="zh-CN" sz="2800" dirty="0"/>
              <a:t>, but how do we </a:t>
            </a:r>
            <a:r>
              <a:rPr lang="en-US" altLang="zh-CN" sz="2800" dirty="0">
                <a:solidFill>
                  <a:srgbClr val="FF0000"/>
                </a:solidFill>
              </a:rPr>
              <a:t>quantify</a:t>
            </a:r>
            <a:r>
              <a:rPr lang="en-US" altLang="zh-CN" sz="2800" dirty="0"/>
              <a:t> them?</a:t>
            </a:r>
            <a:endParaRPr lang="zh-CN" altLang="en-US" sz="2800" dirty="0"/>
          </a:p>
        </p:txBody>
      </p:sp>
      <p:pic>
        <p:nvPicPr>
          <p:cNvPr id="9" name="图片 8" descr="图片包含 食物, 照片, 桌子, 蓝色&#10;&#10;描述已自动生成">
            <a:extLst>
              <a:ext uri="{FF2B5EF4-FFF2-40B4-BE49-F238E27FC236}">
                <a16:creationId xmlns:a16="http://schemas.microsoft.com/office/drawing/2014/main" id="{F98E0FDE-16BB-4392-B384-C884AD9ACF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2104" y="1919374"/>
            <a:ext cx="2238687" cy="2295845"/>
          </a:xfrm>
          <a:prstGeom prst="rect">
            <a:avLst/>
          </a:prstGeom>
        </p:spPr>
      </p:pic>
      <p:pic>
        <p:nvPicPr>
          <p:cNvPr id="11" name="图片 10" descr="图片包含 游戏机, 动物, 食物, 珊瑚&#10;&#10;描述已自动生成">
            <a:extLst>
              <a:ext uri="{FF2B5EF4-FFF2-40B4-BE49-F238E27FC236}">
                <a16:creationId xmlns:a16="http://schemas.microsoft.com/office/drawing/2014/main" id="{519532A8-D260-077A-C6BC-5134AA370D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0967" y="1943190"/>
            <a:ext cx="2305372" cy="2248214"/>
          </a:xfrm>
          <a:prstGeom prst="rect">
            <a:avLst/>
          </a:prstGeom>
        </p:spPr>
      </p:pic>
      <p:pic>
        <p:nvPicPr>
          <p:cNvPr id="13" name="图片 12" descr="卡通人物&#10;&#10;中度可信度描述已自动生成">
            <a:extLst>
              <a:ext uri="{FF2B5EF4-FFF2-40B4-BE49-F238E27FC236}">
                <a16:creationId xmlns:a16="http://schemas.microsoft.com/office/drawing/2014/main" id="{B49FC517-7DCE-4CFE-84B8-D8EF3F5E59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9897" y="1895559"/>
            <a:ext cx="2286319" cy="2267266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6ADEEA0-AA6E-2A47-6397-5916C3817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207D43-4057-4519-9499-3F64C75647DB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80397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CA17AF-3D67-11EF-E131-D03267DAA4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Introduction</a:t>
            </a:r>
            <a:r>
              <a:rPr lang="en-US" altLang="zh-CN" dirty="0"/>
              <a:t> – Chaos Quantification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7F6C8BE-69B3-D36F-73F2-B8BAAF2B93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There are </a:t>
            </a:r>
            <a:r>
              <a:rPr lang="en-US" altLang="zh-CN" b="1" dirty="0"/>
              <a:t>several approaches</a:t>
            </a:r>
            <a:r>
              <a:rPr lang="en-US" altLang="zh-CN" dirty="0"/>
              <a:t> for chaos quantification, including leading </a:t>
            </a:r>
            <a:r>
              <a:rPr lang="en-US" altLang="zh-CN" dirty="0">
                <a:solidFill>
                  <a:srgbClr val="FF0000"/>
                </a:solidFill>
              </a:rPr>
              <a:t>Lyapunov exponent</a:t>
            </a:r>
            <a:r>
              <a:rPr lang="en-US" altLang="zh-CN" dirty="0"/>
              <a:t> (Characteristic exponent), </a:t>
            </a:r>
            <a:r>
              <a:rPr lang="en-US" altLang="zh-CN" dirty="0">
                <a:solidFill>
                  <a:srgbClr val="FF0000"/>
                </a:solidFill>
              </a:rPr>
              <a:t>Correlation dimension</a:t>
            </a:r>
            <a:r>
              <a:rPr lang="en-US" altLang="zh-CN" dirty="0"/>
              <a:t>, and </a:t>
            </a:r>
            <a:r>
              <a:rPr lang="en-US" altLang="zh-CN" dirty="0">
                <a:solidFill>
                  <a:srgbClr val="FF0000"/>
                </a:solidFill>
              </a:rPr>
              <a:t>return map</a:t>
            </a:r>
            <a:r>
              <a:rPr lang="en-US" altLang="zh-CN" dirty="0"/>
              <a:t>. </a:t>
            </a:r>
          </a:p>
          <a:p>
            <a:endParaRPr lang="en-US" altLang="zh-CN" dirty="0"/>
          </a:p>
          <a:p>
            <a:r>
              <a:rPr lang="en-US" altLang="zh-CN" dirty="0">
                <a:solidFill>
                  <a:srgbClr val="FF0000"/>
                </a:solidFill>
              </a:rPr>
              <a:t>Lyapunov exponent</a:t>
            </a:r>
            <a:r>
              <a:rPr lang="en-US" altLang="zh-CN" dirty="0"/>
              <a:t>: Quantification of the exponential growth rate in phase space.</a:t>
            </a:r>
          </a:p>
          <a:p>
            <a:r>
              <a:rPr lang="en-US" altLang="zh-CN" dirty="0">
                <a:solidFill>
                  <a:srgbClr val="FF0000"/>
                </a:solidFill>
              </a:rPr>
              <a:t>Correlation dimension</a:t>
            </a:r>
            <a:r>
              <a:rPr lang="en-US" altLang="zh-CN" dirty="0"/>
              <a:t>: The dimension of the strange attractors in phase space.</a:t>
            </a:r>
          </a:p>
          <a:p>
            <a:r>
              <a:rPr lang="en-US" altLang="zh-CN" dirty="0">
                <a:solidFill>
                  <a:srgbClr val="FF0000"/>
                </a:solidFill>
              </a:rPr>
              <a:t>Return map</a:t>
            </a:r>
            <a:r>
              <a:rPr lang="en-US" altLang="zh-CN" dirty="0"/>
              <a:t>: Visualization of complexity.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F5AB0F6-DF42-E3DB-9442-95FD9713CE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207D43-4057-4519-9499-3F64C75647DB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32201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A9661A72-DAB8-391F-5E01-D57731DCB4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9386" r="7138"/>
          <a:stretch/>
        </p:blipFill>
        <p:spPr>
          <a:xfrm>
            <a:off x="8727607" y="3128897"/>
            <a:ext cx="3464393" cy="2524952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7AE84E05-4957-AE54-CCAB-797F1C29F9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Introduction</a:t>
            </a:r>
            <a:r>
              <a:rPr lang="en-US" altLang="zh-CN" dirty="0"/>
              <a:t> – Lyapunov Exponent (LE)	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09AEEB2-4D2F-16F8-D837-F28E9FA6FE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684" y="1789993"/>
            <a:ext cx="8792802" cy="5068007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EED599A-D466-7647-D270-C6C01E6B89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207D43-4057-4519-9499-3F64C75647DB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92315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46DE36-403A-8B8F-43A9-4658438B0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Introduction</a:t>
            </a:r>
            <a:endParaRPr lang="zh-CN" altLang="en-US" b="1" dirty="0"/>
          </a:p>
        </p:txBody>
      </p:sp>
      <p:pic>
        <p:nvPicPr>
          <p:cNvPr id="4" name="图片 3" descr="图片包含 食物, 照片, 桌子, 蓝色&#10;&#10;描述已自动生成">
            <a:extLst>
              <a:ext uri="{FF2B5EF4-FFF2-40B4-BE49-F238E27FC236}">
                <a16:creationId xmlns:a16="http://schemas.microsoft.com/office/drawing/2014/main" id="{10A4DE21-4444-7FFD-200C-096CBBF800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5963" y="3220319"/>
            <a:ext cx="1308855" cy="1342273"/>
          </a:xfrm>
          <a:prstGeom prst="rect">
            <a:avLst/>
          </a:prstGeom>
        </p:spPr>
      </p:pic>
      <p:pic>
        <p:nvPicPr>
          <p:cNvPr id="5" name="图片 4" descr="图片包含 游戏机, 动物, 食物, 珊瑚&#10;&#10;描述已自动生成">
            <a:extLst>
              <a:ext uri="{FF2B5EF4-FFF2-40B4-BE49-F238E27FC236}">
                <a16:creationId xmlns:a16="http://schemas.microsoft.com/office/drawing/2014/main" id="{27AA6C7C-0A5F-71E7-7CA8-27386C4460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073" y="3272365"/>
            <a:ext cx="1347843" cy="1314425"/>
          </a:xfrm>
          <a:prstGeom prst="rect">
            <a:avLst/>
          </a:prstGeom>
        </p:spPr>
      </p:pic>
      <p:pic>
        <p:nvPicPr>
          <p:cNvPr id="6" name="图片 5" descr="卡通人物&#10;&#10;中度可信度描述已自动生成">
            <a:extLst>
              <a:ext uri="{FF2B5EF4-FFF2-40B4-BE49-F238E27FC236}">
                <a16:creationId xmlns:a16="http://schemas.microsoft.com/office/drawing/2014/main" id="{57DEA91E-50C9-C079-406B-464180CDE0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3088" y="3228673"/>
            <a:ext cx="1336703" cy="1325564"/>
          </a:xfrm>
          <a:prstGeom prst="rect">
            <a:avLst/>
          </a:prstGeom>
        </p:spPr>
      </p:pic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EC1FA083-DF6E-B59A-9DDB-DD16F8BD0FF6}"/>
              </a:ext>
            </a:extLst>
          </p:cNvPr>
          <p:cNvCxnSpPr>
            <a:cxnSpLocks/>
          </p:cNvCxnSpPr>
          <p:nvPr/>
        </p:nvCxnSpPr>
        <p:spPr>
          <a:xfrm>
            <a:off x="3027181" y="4875194"/>
            <a:ext cx="0" cy="83652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图片 16">
            <a:extLst>
              <a:ext uri="{FF2B5EF4-FFF2-40B4-BE49-F238E27FC236}">
                <a16:creationId xmlns:a16="http://schemas.microsoft.com/office/drawing/2014/main" id="{5C610DD2-50D8-CEA2-9EB6-63AD61E306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6894" y="5711716"/>
            <a:ext cx="4534533" cy="781159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55BBC75B-09A5-82AA-72CB-F2E0A0B2DE46}"/>
              </a:ext>
            </a:extLst>
          </p:cNvPr>
          <p:cNvSpPr txBox="1"/>
          <p:nvPr/>
        </p:nvSpPr>
        <p:spPr>
          <a:xfrm>
            <a:off x="1026894" y="1801291"/>
            <a:ext cx="37441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Simulation: 3V SIM Model</a:t>
            </a:r>
            <a:endParaRPr lang="zh-CN" altLang="en-US" sz="2400" b="1" dirty="0"/>
          </a:p>
        </p:txBody>
      </p: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3F2E82E7-5D8E-D128-F72B-2D971BB64DDA}"/>
              </a:ext>
            </a:extLst>
          </p:cNvPr>
          <p:cNvCxnSpPr>
            <a:cxnSpLocks/>
          </p:cNvCxnSpPr>
          <p:nvPr/>
        </p:nvCxnSpPr>
        <p:spPr>
          <a:xfrm>
            <a:off x="3062652" y="2300438"/>
            <a:ext cx="0" cy="85327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D84FF06A-4FBE-E193-9D00-FE5193B560B0}"/>
              </a:ext>
            </a:extLst>
          </p:cNvPr>
          <p:cNvCxnSpPr>
            <a:cxnSpLocks/>
          </p:cNvCxnSpPr>
          <p:nvPr/>
        </p:nvCxnSpPr>
        <p:spPr>
          <a:xfrm>
            <a:off x="5722255" y="6021478"/>
            <a:ext cx="2112709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文本框 25">
            <a:extLst>
              <a:ext uri="{FF2B5EF4-FFF2-40B4-BE49-F238E27FC236}">
                <a16:creationId xmlns:a16="http://schemas.microsoft.com/office/drawing/2014/main" id="{74A01F6C-9924-E1D5-1C61-A5BDA4FEE56A}"/>
              </a:ext>
            </a:extLst>
          </p:cNvPr>
          <p:cNvSpPr txBox="1"/>
          <p:nvPr/>
        </p:nvSpPr>
        <p:spPr>
          <a:xfrm>
            <a:off x="7834964" y="5790645"/>
            <a:ext cx="33826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Quantify Methods (LE)</a:t>
            </a:r>
            <a:endParaRPr lang="zh-CN" altLang="en-US" sz="2400" b="1" dirty="0"/>
          </a:p>
        </p:txBody>
      </p: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7D473968-3612-1152-1044-15DDB6E2772A}"/>
              </a:ext>
            </a:extLst>
          </p:cNvPr>
          <p:cNvCxnSpPr>
            <a:cxnSpLocks/>
          </p:cNvCxnSpPr>
          <p:nvPr/>
        </p:nvCxnSpPr>
        <p:spPr>
          <a:xfrm flipV="1">
            <a:off x="9319577" y="5026873"/>
            <a:ext cx="0" cy="82007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9" name="图片 28" descr="图片包含 食物, 照片, 桌子, 蓝色&#10;&#10;描述已自动生成">
            <a:extLst>
              <a:ext uri="{FF2B5EF4-FFF2-40B4-BE49-F238E27FC236}">
                <a16:creationId xmlns:a16="http://schemas.microsoft.com/office/drawing/2014/main" id="{2305496C-FAD0-4AFC-0E7A-58A6E5A952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7275" y="3166634"/>
            <a:ext cx="1308855" cy="1342273"/>
          </a:xfrm>
          <a:prstGeom prst="rect">
            <a:avLst/>
          </a:prstGeom>
        </p:spPr>
      </p:pic>
      <p:pic>
        <p:nvPicPr>
          <p:cNvPr id="30" name="图片 29" descr="图片包含 游戏机, 动物, 食物, 珊瑚&#10;&#10;描述已自动生成">
            <a:extLst>
              <a:ext uri="{FF2B5EF4-FFF2-40B4-BE49-F238E27FC236}">
                <a16:creationId xmlns:a16="http://schemas.microsoft.com/office/drawing/2014/main" id="{5C48BC24-6F9A-2D0A-8A34-D99A6A8639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0385" y="3218680"/>
            <a:ext cx="1347843" cy="1314425"/>
          </a:xfrm>
          <a:prstGeom prst="rect">
            <a:avLst/>
          </a:prstGeom>
        </p:spPr>
      </p:pic>
      <p:pic>
        <p:nvPicPr>
          <p:cNvPr id="31" name="图片 30" descr="卡通人物&#10;&#10;中度可信度描述已自动生成">
            <a:extLst>
              <a:ext uri="{FF2B5EF4-FFF2-40B4-BE49-F238E27FC236}">
                <a16:creationId xmlns:a16="http://schemas.microsoft.com/office/drawing/2014/main" id="{19756F7B-9F0A-7C2F-664F-DD6447E1BD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4400" y="3174988"/>
            <a:ext cx="1336703" cy="1325564"/>
          </a:xfrm>
          <a:prstGeom prst="rect">
            <a:avLst/>
          </a:prstGeom>
        </p:spPr>
      </p:pic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3DB1A707-AC4A-F465-F9D6-0DDC71299E81}"/>
              </a:ext>
            </a:extLst>
          </p:cNvPr>
          <p:cNvCxnSpPr>
            <a:cxnSpLocks/>
          </p:cNvCxnSpPr>
          <p:nvPr/>
        </p:nvCxnSpPr>
        <p:spPr>
          <a:xfrm flipV="1">
            <a:off x="15350060" y="4698552"/>
            <a:ext cx="0" cy="82007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文本框 32">
            <a:extLst>
              <a:ext uri="{FF2B5EF4-FFF2-40B4-BE49-F238E27FC236}">
                <a16:creationId xmlns:a16="http://schemas.microsoft.com/office/drawing/2014/main" id="{9FC2304F-0238-6AAE-1C9F-FFFDAFCD92D3}"/>
              </a:ext>
            </a:extLst>
          </p:cNvPr>
          <p:cNvSpPr txBox="1"/>
          <p:nvPr/>
        </p:nvSpPr>
        <p:spPr>
          <a:xfrm>
            <a:off x="7359612" y="4565208"/>
            <a:ext cx="5693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0.3</a:t>
            </a:r>
            <a:endParaRPr lang="zh-CN" altLang="en-US" sz="2400" b="1" dirty="0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35AB4678-6C0F-CAFB-C2F2-996B5523CE13}"/>
              </a:ext>
            </a:extLst>
          </p:cNvPr>
          <p:cNvSpPr txBox="1"/>
          <p:nvPr/>
        </p:nvSpPr>
        <p:spPr>
          <a:xfrm>
            <a:off x="8178123" y="2611212"/>
            <a:ext cx="23984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Complexity (LE)</a:t>
            </a:r>
            <a:endParaRPr lang="zh-CN" altLang="en-US" sz="2400" b="1" dirty="0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8814C259-CEA8-72E6-9A0E-F4F02B664243}"/>
              </a:ext>
            </a:extLst>
          </p:cNvPr>
          <p:cNvSpPr txBox="1"/>
          <p:nvPr/>
        </p:nvSpPr>
        <p:spPr>
          <a:xfrm>
            <a:off x="8918074" y="4533105"/>
            <a:ext cx="7232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0.15</a:t>
            </a:r>
            <a:endParaRPr lang="zh-CN" altLang="en-US" sz="2400" b="1" dirty="0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C629A8DC-210F-6BC8-5275-93F3E154BDF6}"/>
              </a:ext>
            </a:extLst>
          </p:cNvPr>
          <p:cNvSpPr txBox="1"/>
          <p:nvPr/>
        </p:nvSpPr>
        <p:spPr>
          <a:xfrm>
            <a:off x="10630424" y="4532154"/>
            <a:ext cx="7232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0.01</a:t>
            </a:r>
            <a:endParaRPr lang="zh-CN" altLang="en-US" sz="2400" b="1" dirty="0"/>
          </a:p>
        </p:txBody>
      </p: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C500CE41-FCF4-F40E-3959-B6B86DB48BF2}"/>
              </a:ext>
            </a:extLst>
          </p:cNvPr>
          <p:cNvCxnSpPr>
            <a:cxnSpLocks/>
          </p:cNvCxnSpPr>
          <p:nvPr/>
        </p:nvCxnSpPr>
        <p:spPr>
          <a:xfrm flipV="1">
            <a:off x="9319577" y="1891420"/>
            <a:ext cx="0" cy="82007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文本框 38">
            <a:extLst>
              <a:ext uri="{FF2B5EF4-FFF2-40B4-BE49-F238E27FC236}">
                <a16:creationId xmlns:a16="http://schemas.microsoft.com/office/drawing/2014/main" id="{AE3E96F9-63BD-64D3-63D6-A031C9FCEFEE}"/>
              </a:ext>
            </a:extLst>
          </p:cNvPr>
          <p:cNvSpPr txBox="1"/>
          <p:nvPr/>
        </p:nvSpPr>
        <p:spPr>
          <a:xfrm>
            <a:off x="6485484" y="963341"/>
            <a:ext cx="539209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dirty="0"/>
              <a:t>Guide us to avoid deadly chaos and understand the cardiac model more.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D06881D-C611-515C-3B6B-F76FEED956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207D43-4057-4519-9499-3F64C75647DB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170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36FF1E7-AFA8-47BF-9209-3E750C5D0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Method</a:t>
            </a:r>
            <a:endParaRPr lang="zh-CN" altLang="en-US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2DA48DF-6E0B-8540-5BCA-DFE4776008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3V SIM Model </a:t>
            </a:r>
          </a:p>
          <a:p>
            <a:endParaRPr lang="en-US" altLang="zh-CN" dirty="0"/>
          </a:p>
          <a:p>
            <a:r>
              <a:rPr lang="en-US" altLang="zh-CN" dirty="0"/>
              <a:t>Lyapunov Exponent:</a:t>
            </a:r>
          </a:p>
          <a:p>
            <a:pPr lvl="1"/>
            <a:r>
              <a:rPr lang="en-US" altLang="zh-CN" dirty="0"/>
              <a:t>Phase Space Reconstruction</a:t>
            </a:r>
          </a:p>
          <a:p>
            <a:pPr lvl="1"/>
            <a:r>
              <a:rPr lang="en-US" altLang="zh-CN" dirty="0"/>
              <a:t>Wolf’s Algorithm</a:t>
            </a:r>
          </a:p>
          <a:p>
            <a:pPr lvl="1"/>
            <a:r>
              <a:rPr lang="en-US" altLang="zh-CN" dirty="0"/>
              <a:t>Spatial-Temporal Algorithm</a:t>
            </a:r>
          </a:p>
          <a:p>
            <a:pPr lvl="1"/>
            <a:r>
              <a:rPr lang="en-US" altLang="zh-CN" dirty="0"/>
              <a:t>Noise and Chaos Distinguishment</a:t>
            </a:r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307E38E-FA80-0976-B3F5-CF5F416FB8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207D43-4057-4519-9499-3F64C75647DB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1675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1D33E28-B629-8743-DB80-F2E3EC064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Method</a:t>
            </a:r>
            <a:r>
              <a:rPr lang="en-US" altLang="zh-CN" dirty="0"/>
              <a:t> – 3V SIM Model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7CA4ED9-F595-30E0-A730-4CBD27C082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3V SIM model or Fenton-Karma Model was developed in 1990s and it quantitatively reproduced APD vs DI curve (restitution curve) which determines the APD and relevant propagation velocity after repolarization.</a:t>
            </a:r>
          </a:p>
          <a:p>
            <a:endParaRPr lang="en-US" altLang="zh-CN" dirty="0"/>
          </a:p>
          <a:p>
            <a:r>
              <a:rPr lang="en-US" altLang="zh-CN" dirty="0"/>
              <a:t>Three variables: </a:t>
            </a:r>
            <a:r>
              <a:rPr lang="en-US" altLang="zh-CN" dirty="0" err="1"/>
              <a:t>u,v,w</a:t>
            </a:r>
            <a:endParaRPr lang="en-US" altLang="zh-CN" dirty="0"/>
          </a:p>
          <a:p>
            <a:r>
              <a:rPr lang="en-US" altLang="zh-CN" dirty="0"/>
              <a:t>Three currents: </a:t>
            </a:r>
            <a:r>
              <a:rPr lang="en-US" altLang="zh-CN" dirty="0" err="1"/>
              <a:t>I_fi</a:t>
            </a:r>
            <a:r>
              <a:rPr lang="en-US" altLang="zh-CN" dirty="0"/>
              <a:t> (Na+), </a:t>
            </a:r>
            <a:r>
              <a:rPr lang="en-US" altLang="zh-CN" dirty="0" err="1"/>
              <a:t>I_si</a:t>
            </a:r>
            <a:r>
              <a:rPr lang="en-US" altLang="zh-CN" dirty="0"/>
              <a:t> (Ca2+), </a:t>
            </a:r>
            <a:r>
              <a:rPr lang="en-US" altLang="zh-CN" dirty="0" err="1"/>
              <a:t>I_so</a:t>
            </a:r>
            <a:r>
              <a:rPr lang="en-US" altLang="zh-CN" dirty="0"/>
              <a:t> (K+) 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39D62DB-CFE8-A207-E97F-4E2A8E2D6A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3241" y="3029372"/>
            <a:ext cx="3648759" cy="3828628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D2C8581-F3E1-A9A6-F209-E6C1AFFEF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207D43-4057-4519-9499-3F64C75647DB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07025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自定义">
      <a:majorFont>
        <a:latin typeface="Times New Roman"/>
        <a:ea typeface="Times New Roman"/>
        <a:cs typeface=""/>
      </a:majorFont>
      <a:minorFont>
        <a:latin typeface="Times New Roman"/>
        <a:ea typeface="Times New Roman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1145</TotalTime>
  <Words>1377</Words>
  <Application>Microsoft Office PowerPoint</Application>
  <PresentationFormat>宽屏</PresentationFormat>
  <Paragraphs>238</Paragraphs>
  <Slides>38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38</vt:i4>
      </vt:variant>
    </vt:vector>
  </HeadingPairs>
  <TitlesOfParts>
    <vt:vector size="42" baseType="lpstr">
      <vt:lpstr>等线</vt:lpstr>
      <vt:lpstr>Arial</vt:lpstr>
      <vt:lpstr>Times New Roman</vt:lpstr>
      <vt:lpstr>Office 主题​​</vt:lpstr>
      <vt:lpstr>Quantifying the Complexity of Cardiac System Simulation by analyzing APD sequence</vt:lpstr>
      <vt:lpstr>Contents</vt:lpstr>
      <vt:lpstr>Introduction</vt:lpstr>
      <vt:lpstr>Introduction – Chaos Quantification</vt:lpstr>
      <vt:lpstr>Introduction – Chaos Quantification</vt:lpstr>
      <vt:lpstr>Introduction – Lyapunov Exponent (LE) </vt:lpstr>
      <vt:lpstr>Introduction</vt:lpstr>
      <vt:lpstr>Method</vt:lpstr>
      <vt:lpstr>Method – 3V SIM Model</vt:lpstr>
      <vt:lpstr>Method – 3V SIM Model</vt:lpstr>
      <vt:lpstr>Method – 3V SIM Model</vt:lpstr>
      <vt:lpstr>Method – LE (full phase space)</vt:lpstr>
      <vt:lpstr>Method – LE (APD)</vt:lpstr>
      <vt:lpstr>Method – Taken’s Theorem</vt:lpstr>
      <vt:lpstr>Method – Taken’s Theorem</vt:lpstr>
      <vt:lpstr>Method – Taken’s Theorem (lagging τ)</vt:lpstr>
      <vt:lpstr>Method – FNN</vt:lpstr>
      <vt:lpstr>Method – FNN</vt:lpstr>
      <vt:lpstr>Method – FNN</vt:lpstr>
      <vt:lpstr>Method – FNN</vt:lpstr>
      <vt:lpstr>Method – FNN</vt:lpstr>
      <vt:lpstr>Method – Wolf’s Algo</vt:lpstr>
      <vt:lpstr>Method – Wolf’s Algo</vt:lpstr>
      <vt:lpstr>Method – Wolf’s Algo</vt:lpstr>
      <vt:lpstr>Method – Spatial Temporal LE (SLE)</vt:lpstr>
      <vt:lpstr>Method – Spatial Temporal LE (SLE)</vt:lpstr>
      <vt:lpstr>Method – Spatial Temporal LE (SLE)</vt:lpstr>
      <vt:lpstr>Method – Noise Chaos distinguishment</vt:lpstr>
      <vt:lpstr>Method – Noise Chaos distinguishment</vt:lpstr>
      <vt:lpstr>Method – Noise Chaos distinguishment</vt:lpstr>
      <vt:lpstr>Method - Simulation</vt:lpstr>
      <vt:lpstr>Current Result and Future Work – FNN</vt:lpstr>
      <vt:lpstr>Current Result and Future Work</vt:lpstr>
      <vt:lpstr>Current Result and Future Work</vt:lpstr>
      <vt:lpstr>Current Result and Future Work</vt:lpstr>
      <vt:lpstr>Conclusion</vt:lpstr>
      <vt:lpstr>Thanks to CHAOS Lab!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晓东 安</dc:creator>
  <cp:lastModifiedBy>晓东 安</cp:lastModifiedBy>
  <cp:revision>20</cp:revision>
  <dcterms:created xsi:type="dcterms:W3CDTF">2024-10-15T01:39:04Z</dcterms:created>
  <dcterms:modified xsi:type="dcterms:W3CDTF">2024-10-18T01:11:05Z</dcterms:modified>
</cp:coreProperties>
</file>